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644" r:id="rId3"/>
    <p:sldId id="642" r:id="rId4"/>
    <p:sldId id="481" r:id="rId5"/>
    <p:sldId id="482" r:id="rId6"/>
    <p:sldId id="619" r:id="rId7"/>
    <p:sldId id="259" r:id="rId8"/>
    <p:sldId id="641" r:id="rId9"/>
    <p:sldId id="637" r:id="rId10"/>
    <p:sldId id="416" r:id="rId11"/>
    <p:sldId id="638" r:id="rId12"/>
    <p:sldId id="501" r:id="rId13"/>
    <p:sldId id="594" r:id="rId14"/>
    <p:sldId id="502" r:id="rId15"/>
    <p:sldId id="596" r:id="rId16"/>
    <p:sldId id="478" r:id="rId17"/>
    <p:sldId id="503" r:id="rId18"/>
    <p:sldId id="504" r:id="rId19"/>
    <p:sldId id="597" r:id="rId20"/>
    <p:sldId id="500" r:id="rId21"/>
    <p:sldId id="477" r:id="rId22"/>
    <p:sldId id="602" r:id="rId23"/>
    <p:sldId id="261" r:id="rId24"/>
    <p:sldId id="262" r:id="rId25"/>
    <p:sldId id="643" r:id="rId26"/>
    <p:sldId id="396" r:id="rId27"/>
    <p:sldId id="260" r:id="rId28"/>
    <p:sldId id="639" r:id="rId2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59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3" autoAdjust="0"/>
    <p:restoredTop sz="85529" autoAdjust="0"/>
  </p:normalViewPr>
  <p:slideViewPr>
    <p:cSldViewPr snapToGrid="0">
      <p:cViewPr varScale="1">
        <p:scale>
          <a:sx n="97" d="100"/>
          <a:sy n="97" d="100"/>
        </p:scale>
        <p:origin x="1032" y="102"/>
      </p:cViewPr>
      <p:guideLst/>
    </p:cSldViewPr>
  </p:slideViewPr>
  <p:outlineViewPr>
    <p:cViewPr>
      <p:scale>
        <a:sx n="33" d="100"/>
        <a:sy n="33" d="100"/>
      </p:scale>
      <p:origin x="0" y="-2746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33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4C1467-74EC-49BB-B888-4BC697EFB08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B4A93D4A-994C-4F6F-9B81-F88309C1DAB1}">
      <dgm:prSet phldrT="[Text]"/>
      <dgm:spPr>
        <a:solidFill>
          <a:schemeClr val="accent1">
            <a:lumMod val="20000"/>
            <a:lumOff val="80000"/>
            <a:alpha val="50000"/>
          </a:schemeClr>
        </a:solidFill>
      </dgm:spPr>
      <dgm:t>
        <a:bodyPr/>
        <a:lstStyle/>
        <a:p>
          <a:endParaRPr lang="en-US" dirty="0">
            <a:solidFill>
              <a:schemeClr val="bg1"/>
            </a:solidFill>
          </a:endParaRPr>
        </a:p>
      </dgm:t>
    </dgm:pt>
    <dgm:pt modelId="{5D689F07-C197-4102-B3D5-4F64406F2448}" type="parTrans" cxnId="{B6856FC1-93AA-4D31-94FC-741531C73EB1}">
      <dgm:prSet/>
      <dgm:spPr/>
      <dgm:t>
        <a:bodyPr/>
        <a:lstStyle/>
        <a:p>
          <a:endParaRPr lang="en-US"/>
        </a:p>
      </dgm:t>
    </dgm:pt>
    <dgm:pt modelId="{2E444A75-719B-4B78-A06E-ABBF99E5C6FC}" type="sibTrans" cxnId="{B6856FC1-93AA-4D31-94FC-741531C73EB1}">
      <dgm:prSet/>
      <dgm:spPr/>
      <dgm:t>
        <a:bodyPr/>
        <a:lstStyle/>
        <a:p>
          <a:endParaRPr lang="en-US"/>
        </a:p>
      </dgm:t>
    </dgm:pt>
    <dgm:pt modelId="{6FC19B63-861C-43DB-9F23-1DBF3FB3BE8B}">
      <dgm:prSet phldrT="[Text]"/>
      <dgm:spPr>
        <a:solidFill>
          <a:schemeClr val="accent1">
            <a:lumMod val="20000"/>
            <a:lumOff val="80000"/>
            <a:alpha val="50000"/>
          </a:schemeClr>
        </a:solidFill>
      </dgm:spPr>
      <dgm:t>
        <a:bodyPr/>
        <a:lstStyle/>
        <a:p>
          <a:r>
            <a:rPr lang="en-US" dirty="0"/>
            <a:t>Family</a:t>
          </a:r>
        </a:p>
      </dgm:t>
    </dgm:pt>
    <dgm:pt modelId="{DC5A9250-D3CD-401A-A989-580C328A4DFD}" type="parTrans" cxnId="{482CAFB2-5849-4AD5-9E30-021B07D6E0BF}">
      <dgm:prSet/>
      <dgm:spPr/>
      <dgm:t>
        <a:bodyPr/>
        <a:lstStyle/>
        <a:p>
          <a:endParaRPr lang="en-US"/>
        </a:p>
      </dgm:t>
    </dgm:pt>
    <dgm:pt modelId="{C3943414-DAE4-408F-A9CD-7A849870F7E0}" type="sibTrans" cxnId="{482CAFB2-5849-4AD5-9E30-021B07D6E0BF}">
      <dgm:prSet/>
      <dgm:spPr/>
      <dgm:t>
        <a:bodyPr/>
        <a:lstStyle/>
        <a:p>
          <a:endParaRPr lang="en-US"/>
        </a:p>
      </dgm:t>
    </dgm:pt>
    <dgm:pt modelId="{F3ED1345-FD52-4BE7-8754-4BA911884E2A}">
      <dgm:prSet phldrT="[Text]"/>
      <dgm:spPr>
        <a:solidFill>
          <a:schemeClr val="accent1">
            <a:lumMod val="20000"/>
            <a:lumOff val="80000"/>
            <a:alpha val="50000"/>
          </a:schemeClr>
        </a:solidFill>
      </dgm:spPr>
      <dgm:t>
        <a:bodyPr/>
        <a:lstStyle/>
        <a:p>
          <a:r>
            <a:rPr lang="en-US" dirty="0"/>
            <a:t>Ownership</a:t>
          </a:r>
        </a:p>
      </dgm:t>
    </dgm:pt>
    <dgm:pt modelId="{2C872E65-A2E1-4DAD-8A6C-235DB8CD38AE}" type="parTrans" cxnId="{D90AD9E9-1169-448D-9724-256E96BBD4B0}">
      <dgm:prSet/>
      <dgm:spPr/>
      <dgm:t>
        <a:bodyPr/>
        <a:lstStyle/>
        <a:p>
          <a:endParaRPr lang="en-US"/>
        </a:p>
      </dgm:t>
    </dgm:pt>
    <dgm:pt modelId="{5648BBCA-9A99-4412-B168-5595175B8093}" type="sibTrans" cxnId="{D90AD9E9-1169-448D-9724-256E96BBD4B0}">
      <dgm:prSet/>
      <dgm:spPr/>
      <dgm:t>
        <a:bodyPr/>
        <a:lstStyle/>
        <a:p>
          <a:endParaRPr lang="en-US"/>
        </a:p>
      </dgm:t>
    </dgm:pt>
    <dgm:pt modelId="{1CB90730-196E-4968-8794-B75F9110ED95}">
      <dgm:prSet phldrT="[Text]"/>
      <dgm:spPr>
        <a:solidFill>
          <a:schemeClr val="accent1">
            <a:lumMod val="20000"/>
            <a:lumOff val="80000"/>
            <a:alpha val="50000"/>
          </a:schemeClr>
        </a:solidFill>
      </dgm:spPr>
      <dgm:t>
        <a:bodyPr/>
        <a:lstStyle/>
        <a:p>
          <a:r>
            <a:rPr lang="en-US" dirty="0"/>
            <a:t>Service Types</a:t>
          </a:r>
        </a:p>
      </dgm:t>
    </dgm:pt>
    <dgm:pt modelId="{4E8119CC-322B-4B43-88EE-F98261D64ACD}" type="parTrans" cxnId="{283FDB1E-2C91-482E-AA79-6F25F10ED5ED}">
      <dgm:prSet/>
      <dgm:spPr/>
      <dgm:t>
        <a:bodyPr/>
        <a:lstStyle/>
        <a:p>
          <a:endParaRPr lang="en-US"/>
        </a:p>
      </dgm:t>
    </dgm:pt>
    <dgm:pt modelId="{682EF1B8-547C-40D6-AA24-032ED7CDDFF0}" type="sibTrans" cxnId="{283FDB1E-2C91-482E-AA79-6F25F10ED5ED}">
      <dgm:prSet/>
      <dgm:spPr/>
      <dgm:t>
        <a:bodyPr/>
        <a:lstStyle/>
        <a:p>
          <a:endParaRPr lang="en-US"/>
        </a:p>
      </dgm:t>
    </dgm:pt>
    <dgm:pt modelId="{E18838A8-47AD-4B83-9BE5-C28303550E29}">
      <dgm:prSet phldrT="[Text]"/>
      <dgm:spPr>
        <a:solidFill>
          <a:schemeClr val="accent1">
            <a:lumMod val="20000"/>
            <a:lumOff val="80000"/>
            <a:alpha val="50000"/>
          </a:schemeClr>
        </a:solidFill>
      </dgm:spPr>
      <dgm:t>
        <a:bodyPr/>
        <a:lstStyle/>
        <a:p>
          <a:r>
            <a:rPr lang="en-US" dirty="0"/>
            <a:t>Service Level</a:t>
          </a:r>
        </a:p>
      </dgm:t>
    </dgm:pt>
    <dgm:pt modelId="{97716633-A2B5-468E-8D0B-22B1FE8411F1}" type="parTrans" cxnId="{5015AC5F-9BF9-4947-A7A6-5CB0BE2B32A3}">
      <dgm:prSet/>
      <dgm:spPr/>
      <dgm:t>
        <a:bodyPr/>
        <a:lstStyle/>
        <a:p>
          <a:endParaRPr lang="en-US"/>
        </a:p>
      </dgm:t>
    </dgm:pt>
    <dgm:pt modelId="{E45DD19F-4D18-4390-B8E1-344B55AECF90}" type="sibTrans" cxnId="{5015AC5F-9BF9-4947-A7A6-5CB0BE2B32A3}">
      <dgm:prSet/>
      <dgm:spPr/>
      <dgm:t>
        <a:bodyPr/>
        <a:lstStyle/>
        <a:p>
          <a:endParaRPr lang="en-US"/>
        </a:p>
      </dgm:t>
    </dgm:pt>
    <dgm:pt modelId="{27643ADC-851A-4EE5-BCCA-11DEA09C277D}" type="pres">
      <dgm:prSet presAssocID="{054C1467-74EC-49BB-B888-4BC697EFB083}" presName="composite" presStyleCnt="0">
        <dgm:presLayoutVars>
          <dgm:chMax val="1"/>
          <dgm:dir/>
          <dgm:resizeHandles val="exact"/>
        </dgm:presLayoutVars>
      </dgm:prSet>
      <dgm:spPr/>
    </dgm:pt>
    <dgm:pt modelId="{54B65423-6007-4E73-9C7E-E16192D77267}" type="pres">
      <dgm:prSet presAssocID="{054C1467-74EC-49BB-B888-4BC697EFB083}" presName="radial" presStyleCnt="0">
        <dgm:presLayoutVars>
          <dgm:animLvl val="ctr"/>
        </dgm:presLayoutVars>
      </dgm:prSet>
      <dgm:spPr/>
    </dgm:pt>
    <dgm:pt modelId="{1542B7EB-BB5D-4B13-95D4-9869A66CB92D}" type="pres">
      <dgm:prSet presAssocID="{B4A93D4A-994C-4F6F-9B81-F88309C1DAB1}" presName="centerShape" presStyleLbl="vennNode1" presStyleIdx="0" presStyleCnt="5"/>
      <dgm:spPr/>
    </dgm:pt>
    <dgm:pt modelId="{68AA5D7B-7A74-4378-B936-90552F705E92}" type="pres">
      <dgm:prSet presAssocID="{6FC19B63-861C-43DB-9F23-1DBF3FB3BE8B}" presName="node" presStyleLbl="vennNode1" presStyleIdx="1" presStyleCnt="5" custRadScaleRad="84863" custRadScaleInc="-794">
        <dgm:presLayoutVars>
          <dgm:bulletEnabled val="1"/>
        </dgm:presLayoutVars>
      </dgm:prSet>
      <dgm:spPr/>
    </dgm:pt>
    <dgm:pt modelId="{BA84C8F1-8DC6-46C7-A023-DE90EF9FE8DA}" type="pres">
      <dgm:prSet presAssocID="{F3ED1345-FD52-4BE7-8754-4BA911884E2A}" presName="node" presStyleLbl="vennNode1" presStyleIdx="2" presStyleCnt="5" custRadScaleRad="88821">
        <dgm:presLayoutVars>
          <dgm:bulletEnabled val="1"/>
        </dgm:presLayoutVars>
      </dgm:prSet>
      <dgm:spPr/>
    </dgm:pt>
    <dgm:pt modelId="{72D10B7D-2B38-48AB-9D4D-379DB1BE665F}" type="pres">
      <dgm:prSet presAssocID="{1CB90730-196E-4968-8794-B75F9110ED95}" presName="node" presStyleLbl="vennNode1" presStyleIdx="3" presStyleCnt="5" custRadScaleRad="81300" custRadScaleInc="829">
        <dgm:presLayoutVars>
          <dgm:bulletEnabled val="1"/>
        </dgm:presLayoutVars>
      </dgm:prSet>
      <dgm:spPr/>
    </dgm:pt>
    <dgm:pt modelId="{4035EAFE-3F20-4318-9728-0BF877F419C6}" type="pres">
      <dgm:prSet presAssocID="{E18838A8-47AD-4B83-9BE5-C28303550E29}" presName="node" presStyleLbl="vennNode1" presStyleIdx="4" presStyleCnt="5" custRadScaleRad="90654">
        <dgm:presLayoutVars>
          <dgm:bulletEnabled val="1"/>
        </dgm:presLayoutVars>
      </dgm:prSet>
      <dgm:spPr/>
    </dgm:pt>
  </dgm:ptLst>
  <dgm:cxnLst>
    <dgm:cxn modelId="{8287080C-32F7-4334-9EDF-F6AEB7DFC748}" type="presOf" srcId="{B4A93D4A-994C-4F6F-9B81-F88309C1DAB1}" destId="{1542B7EB-BB5D-4B13-95D4-9869A66CB92D}" srcOrd="0" destOrd="0" presId="urn:microsoft.com/office/officeart/2005/8/layout/radial3"/>
    <dgm:cxn modelId="{283FDB1E-2C91-482E-AA79-6F25F10ED5ED}" srcId="{B4A93D4A-994C-4F6F-9B81-F88309C1DAB1}" destId="{1CB90730-196E-4968-8794-B75F9110ED95}" srcOrd="2" destOrd="0" parTransId="{4E8119CC-322B-4B43-88EE-F98261D64ACD}" sibTransId="{682EF1B8-547C-40D6-AA24-032ED7CDDFF0}"/>
    <dgm:cxn modelId="{6261792C-0A6B-4F2C-9308-26B6BA9A0C0E}" type="presOf" srcId="{6FC19B63-861C-43DB-9F23-1DBF3FB3BE8B}" destId="{68AA5D7B-7A74-4378-B936-90552F705E92}" srcOrd="0" destOrd="0" presId="urn:microsoft.com/office/officeart/2005/8/layout/radial3"/>
    <dgm:cxn modelId="{5015AC5F-9BF9-4947-A7A6-5CB0BE2B32A3}" srcId="{B4A93D4A-994C-4F6F-9B81-F88309C1DAB1}" destId="{E18838A8-47AD-4B83-9BE5-C28303550E29}" srcOrd="3" destOrd="0" parTransId="{97716633-A2B5-468E-8D0B-22B1FE8411F1}" sibTransId="{E45DD19F-4D18-4390-B8E1-344B55AECF90}"/>
    <dgm:cxn modelId="{939901B2-F8BA-4100-9A96-EC0F9562DE97}" type="presOf" srcId="{F3ED1345-FD52-4BE7-8754-4BA911884E2A}" destId="{BA84C8F1-8DC6-46C7-A023-DE90EF9FE8DA}" srcOrd="0" destOrd="0" presId="urn:microsoft.com/office/officeart/2005/8/layout/radial3"/>
    <dgm:cxn modelId="{482CAFB2-5849-4AD5-9E30-021B07D6E0BF}" srcId="{B4A93D4A-994C-4F6F-9B81-F88309C1DAB1}" destId="{6FC19B63-861C-43DB-9F23-1DBF3FB3BE8B}" srcOrd="0" destOrd="0" parTransId="{DC5A9250-D3CD-401A-A989-580C328A4DFD}" sibTransId="{C3943414-DAE4-408F-A9CD-7A849870F7E0}"/>
    <dgm:cxn modelId="{3FE822BC-2367-4DB6-914B-F0E497B42C15}" type="presOf" srcId="{E18838A8-47AD-4B83-9BE5-C28303550E29}" destId="{4035EAFE-3F20-4318-9728-0BF877F419C6}" srcOrd="0" destOrd="0" presId="urn:microsoft.com/office/officeart/2005/8/layout/radial3"/>
    <dgm:cxn modelId="{B6856FC1-93AA-4D31-94FC-741531C73EB1}" srcId="{054C1467-74EC-49BB-B888-4BC697EFB083}" destId="{B4A93D4A-994C-4F6F-9B81-F88309C1DAB1}" srcOrd="0" destOrd="0" parTransId="{5D689F07-C197-4102-B3D5-4F64406F2448}" sibTransId="{2E444A75-719B-4B78-A06E-ABBF99E5C6FC}"/>
    <dgm:cxn modelId="{20B837D2-51F4-42EA-A47D-032F456ACE61}" type="presOf" srcId="{054C1467-74EC-49BB-B888-4BC697EFB083}" destId="{27643ADC-851A-4EE5-BCCA-11DEA09C277D}" srcOrd="0" destOrd="0" presId="urn:microsoft.com/office/officeart/2005/8/layout/radial3"/>
    <dgm:cxn modelId="{D90AD9E9-1169-448D-9724-256E96BBD4B0}" srcId="{B4A93D4A-994C-4F6F-9B81-F88309C1DAB1}" destId="{F3ED1345-FD52-4BE7-8754-4BA911884E2A}" srcOrd="1" destOrd="0" parTransId="{2C872E65-A2E1-4DAD-8A6C-235DB8CD38AE}" sibTransId="{5648BBCA-9A99-4412-B168-5595175B8093}"/>
    <dgm:cxn modelId="{8D80AFED-FBDB-41F4-9773-F9B57875608E}" type="presOf" srcId="{1CB90730-196E-4968-8794-B75F9110ED95}" destId="{72D10B7D-2B38-48AB-9D4D-379DB1BE665F}" srcOrd="0" destOrd="0" presId="urn:microsoft.com/office/officeart/2005/8/layout/radial3"/>
    <dgm:cxn modelId="{0DCADBE1-6B2C-48CF-90D9-A1090A0FA6DE}" type="presParOf" srcId="{27643ADC-851A-4EE5-BCCA-11DEA09C277D}" destId="{54B65423-6007-4E73-9C7E-E16192D77267}" srcOrd="0" destOrd="0" presId="urn:microsoft.com/office/officeart/2005/8/layout/radial3"/>
    <dgm:cxn modelId="{E4EC1A31-30C7-430A-BF47-7DF85F32788A}" type="presParOf" srcId="{54B65423-6007-4E73-9C7E-E16192D77267}" destId="{1542B7EB-BB5D-4B13-95D4-9869A66CB92D}" srcOrd="0" destOrd="0" presId="urn:microsoft.com/office/officeart/2005/8/layout/radial3"/>
    <dgm:cxn modelId="{AAF504E8-AA6B-4603-9D87-4C03D161B7D3}" type="presParOf" srcId="{54B65423-6007-4E73-9C7E-E16192D77267}" destId="{68AA5D7B-7A74-4378-B936-90552F705E92}" srcOrd="1" destOrd="0" presId="urn:microsoft.com/office/officeart/2005/8/layout/radial3"/>
    <dgm:cxn modelId="{2B9F2E84-1E29-4DA5-99E2-49EB050391F3}" type="presParOf" srcId="{54B65423-6007-4E73-9C7E-E16192D77267}" destId="{BA84C8F1-8DC6-46C7-A023-DE90EF9FE8DA}" srcOrd="2" destOrd="0" presId="urn:microsoft.com/office/officeart/2005/8/layout/radial3"/>
    <dgm:cxn modelId="{CAAAB24E-6A54-476F-8795-E9BC0EC17BBC}" type="presParOf" srcId="{54B65423-6007-4E73-9C7E-E16192D77267}" destId="{72D10B7D-2B38-48AB-9D4D-379DB1BE665F}" srcOrd="3" destOrd="0" presId="urn:microsoft.com/office/officeart/2005/8/layout/radial3"/>
    <dgm:cxn modelId="{2C9A1E95-D4A6-455A-AC98-175E752564D2}" type="presParOf" srcId="{54B65423-6007-4E73-9C7E-E16192D77267}" destId="{4035EAFE-3F20-4318-9728-0BF877F419C6}"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4C1467-74EC-49BB-B888-4BC697EFB08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B4A93D4A-994C-4F6F-9B81-F88309C1DAB1}">
      <dgm:prSet phldrT="[Text]"/>
      <dgm:spPr>
        <a:solidFill>
          <a:schemeClr val="accent1">
            <a:lumMod val="20000"/>
            <a:lumOff val="80000"/>
            <a:alpha val="50000"/>
          </a:schemeClr>
        </a:solidFill>
      </dgm:spPr>
      <dgm:t>
        <a:bodyPr/>
        <a:lstStyle/>
        <a:p>
          <a:endParaRPr lang="en-US" dirty="0">
            <a:solidFill>
              <a:schemeClr val="bg1"/>
            </a:solidFill>
          </a:endParaRPr>
        </a:p>
      </dgm:t>
    </dgm:pt>
    <dgm:pt modelId="{5D689F07-C197-4102-B3D5-4F64406F2448}" type="parTrans" cxnId="{B6856FC1-93AA-4D31-94FC-741531C73EB1}">
      <dgm:prSet/>
      <dgm:spPr/>
      <dgm:t>
        <a:bodyPr/>
        <a:lstStyle/>
        <a:p>
          <a:endParaRPr lang="en-US"/>
        </a:p>
      </dgm:t>
    </dgm:pt>
    <dgm:pt modelId="{2E444A75-719B-4B78-A06E-ABBF99E5C6FC}" type="sibTrans" cxnId="{B6856FC1-93AA-4D31-94FC-741531C73EB1}">
      <dgm:prSet/>
      <dgm:spPr/>
      <dgm:t>
        <a:bodyPr/>
        <a:lstStyle/>
        <a:p>
          <a:endParaRPr lang="en-US"/>
        </a:p>
      </dgm:t>
    </dgm:pt>
    <dgm:pt modelId="{6FC19B63-861C-43DB-9F23-1DBF3FB3BE8B}">
      <dgm:prSet phldrT="[Text]"/>
      <dgm:spPr>
        <a:solidFill>
          <a:schemeClr val="accent1">
            <a:lumMod val="20000"/>
            <a:lumOff val="80000"/>
            <a:alpha val="50000"/>
          </a:schemeClr>
        </a:solidFill>
      </dgm:spPr>
      <dgm:t>
        <a:bodyPr/>
        <a:lstStyle/>
        <a:p>
          <a:r>
            <a:rPr lang="en-US" dirty="0"/>
            <a:t>Investments</a:t>
          </a:r>
        </a:p>
      </dgm:t>
    </dgm:pt>
    <dgm:pt modelId="{DC5A9250-D3CD-401A-A989-580C328A4DFD}" type="parTrans" cxnId="{482CAFB2-5849-4AD5-9E30-021B07D6E0BF}">
      <dgm:prSet/>
      <dgm:spPr/>
      <dgm:t>
        <a:bodyPr/>
        <a:lstStyle/>
        <a:p>
          <a:endParaRPr lang="en-US"/>
        </a:p>
      </dgm:t>
    </dgm:pt>
    <dgm:pt modelId="{C3943414-DAE4-408F-A9CD-7A849870F7E0}" type="sibTrans" cxnId="{482CAFB2-5849-4AD5-9E30-021B07D6E0BF}">
      <dgm:prSet/>
      <dgm:spPr/>
      <dgm:t>
        <a:bodyPr/>
        <a:lstStyle/>
        <a:p>
          <a:endParaRPr lang="en-US"/>
        </a:p>
      </dgm:t>
    </dgm:pt>
    <dgm:pt modelId="{F3ED1345-FD52-4BE7-8754-4BA911884E2A}">
      <dgm:prSet phldrT="[Text]"/>
      <dgm:spPr>
        <a:solidFill>
          <a:schemeClr val="accent1">
            <a:lumMod val="20000"/>
            <a:lumOff val="80000"/>
            <a:alpha val="50000"/>
          </a:schemeClr>
        </a:solidFill>
      </dgm:spPr>
      <dgm:t>
        <a:bodyPr/>
        <a:lstStyle/>
        <a:p>
          <a:r>
            <a:rPr lang="en-US" dirty="0"/>
            <a:t>Structuring</a:t>
          </a:r>
        </a:p>
      </dgm:t>
    </dgm:pt>
    <dgm:pt modelId="{2C872E65-A2E1-4DAD-8A6C-235DB8CD38AE}" type="parTrans" cxnId="{D90AD9E9-1169-448D-9724-256E96BBD4B0}">
      <dgm:prSet/>
      <dgm:spPr/>
      <dgm:t>
        <a:bodyPr/>
        <a:lstStyle/>
        <a:p>
          <a:endParaRPr lang="en-US"/>
        </a:p>
      </dgm:t>
    </dgm:pt>
    <dgm:pt modelId="{5648BBCA-9A99-4412-B168-5595175B8093}" type="sibTrans" cxnId="{D90AD9E9-1169-448D-9724-256E96BBD4B0}">
      <dgm:prSet/>
      <dgm:spPr/>
      <dgm:t>
        <a:bodyPr/>
        <a:lstStyle/>
        <a:p>
          <a:endParaRPr lang="en-US"/>
        </a:p>
      </dgm:t>
    </dgm:pt>
    <dgm:pt modelId="{1CB90730-196E-4968-8794-B75F9110ED95}">
      <dgm:prSet phldrT="[Text]"/>
      <dgm:spPr>
        <a:solidFill>
          <a:schemeClr val="accent1">
            <a:lumMod val="20000"/>
            <a:lumOff val="80000"/>
            <a:alpha val="50000"/>
          </a:schemeClr>
        </a:solidFill>
      </dgm:spPr>
      <dgm:t>
        <a:bodyPr/>
        <a:lstStyle/>
        <a:p>
          <a:r>
            <a:rPr lang="en-US" dirty="0"/>
            <a:t>Businesses</a:t>
          </a:r>
        </a:p>
      </dgm:t>
    </dgm:pt>
    <dgm:pt modelId="{4E8119CC-322B-4B43-88EE-F98261D64ACD}" type="parTrans" cxnId="{283FDB1E-2C91-482E-AA79-6F25F10ED5ED}">
      <dgm:prSet/>
      <dgm:spPr/>
      <dgm:t>
        <a:bodyPr/>
        <a:lstStyle/>
        <a:p>
          <a:endParaRPr lang="en-US"/>
        </a:p>
      </dgm:t>
    </dgm:pt>
    <dgm:pt modelId="{682EF1B8-547C-40D6-AA24-032ED7CDDFF0}" type="sibTrans" cxnId="{283FDB1E-2C91-482E-AA79-6F25F10ED5ED}">
      <dgm:prSet/>
      <dgm:spPr/>
      <dgm:t>
        <a:bodyPr/>
        <a:lstStyle/>
        <a:p>
          <a:endParaRPr lang="en-US"/>
        </a:p>
      </dgm:t>
    </dgm:pt>
    <dgm:pt modelId="{E18838A8-47AD-4B83-9BE5-C28303550E29}">
      <dgm:prSet phldrT="[Text]"/>
      <dgm:spPr>
        <a:solidFill>
          <a:schemeClr val="accent1">
            <a:lumMod val="20000"/>
            <a:lumOff val="80000"/>
            <a:alpha val="50000"/>
          </a:schemeClr>
        </a:solidFill>
      </dgm:spPr>
      <dgm:t>
        <a:bodyPr/>
        <a:lstStyle/>
        <a:p>
          <a:r>
            <a:rPr lang="en-US" dirty="0"/>
            <a:t>Operations</a:t>
          </a:r>
        </a:p>
      </dgm:t>
    </dgm:pt>
    <dgm:pt modelId="{97716633-A2B5-468E-8D0B-22B1FE8411F1}" type="parTrans" cxnId="{5015AC5F-9BF9-4947-A7A6-5CB0BE2B32A3}">
      <dgm:prSet/>
      <dgm:spPr/>
      <dgm:t>
        <a:bodyPr/>
        <a:lstStyle/>
        <a:p>
          <a:endParaRPr lang="en-US"/>
        </a:p>
      </dgm:t>
    </dgm:pt>
    <dgm:pt modelId="{E45DD19F-4D18-4390-B8E1-344B55AECF90}" type="sibTrans" cxnId="{5015AC5F-9BF9-4947-A7A6-5CB0BE2B32A3}">
      <dgm:prSet/>
      <dgm:spPr/>
      <dgm:t>
        <a:bodyPr/>
        <a:lstStyle/>
        <a:p>
          <a:endParaRPr lang="en-US"/>
        </a:p>
      </dgm:t>
    </dgm:pt>
    <dgm:pt modelId="{27643ADC-851A-4EE5-BCCA-11DEA09C277D}" type="pres">
      <dgm:prSet presAssocID="{054C1467-74EC-49BB-B888-4BC697EFB083}" presName="composite" presStyleCnt="0">
        <dgm:presLayoutVars>
          <dgm:chMax val="1"/>
          <dgm:dir/>
          <dgm:resizeHandles val="exact"/>
        </dgm:presLayoutVars>
      </dgm:prSet>
      <dgm:spPr/>
    </dgm:pt>
    <dgm:pt modelId="{54B65423-6007-4E73-9C7E-E16192D77267}" type="pres">
      <dgm:prSet presAssocID="{054C1467-74EC-49BB-B888-4BC697EFB083}" presName="radial" presStyleCnt="0">
        <dgm:presLayoutVars>
          <dgm:animLvl val="ctr"/>
        </dgm:presLayoutVars>
      </dgm:prSet>
      <dgm:spPr/>
    </dgm:pt>
    <dgm:pt modelId="{1542B7EB-BB5D-4B13-95D4-9869A66CB92D}" type="pres">
      <dgm:prSet presAssocID="{B4A93D4A-994C-4F6F-9B81-F88309C1DAB1}" presName="centerShape" presStyleLbl="vennNode1" presStyleIdx="0" presStyleCnt="5"/>
      <dgm:spPr/>
    </dgm:pt>
    <dgm:pt modelId="{68AA5D7B-7A74-4378-B936-90552F705E92}" type="pres">
      <dgm:prSet presAssocID="{6FC19B63-861C-43DB-9F23-1DBF3FB3BE8B}" presName="node" presStyleLbl="vennNode1" presStyleIdx="1" presStyleCnt="5" custRadScaleRad="78263" custRadScaleInc="0">
        <dgm:presLayoutVars>
          <dgm:bulletEnabled val="1"/>
        </dgm:presLayoutVars>
      </dgm:prSet>
      <dgm:spPr/>
    </dgm:pt>
    <dgm:pt modelId="{BA84C8F1-8DC6-46C7-A023-DE90EF9FE8DA}" type="pres">
      <dgm:prSet presAssocID="{F3ED1345-FD52-4BE7-8754-4BA911884E2A}" presName="node" presStyleLbl="vennNode1" presStyleIdx="2" presStyleCnt="5" custRadScaleRad="87872" custRadScaleInc="-1002">
        <dgm:presLayoutVars>
          <dgm:bulletEnabled val="1"/>
        </dgm:presLayoutVars>
      </dgm:prSet>
      <dgm:spPr/>
    </dgm:pt>
    <dgm:pt modelId="{72D10B7D-2B38-48AB-9D4D-379DB1BE665F}" type="pres">
      <dgm:prSet presAssocID="{1CB90730-196E-4968-8794-B75F9110ED95}" presName="node" presStyleLbl="vennNode1" presStyleIdx="3" presStyleCnt="5" custRadScaleRad="78850" custRadScaleInc="0">
        <dgm:presLayoutVars>
          <dgm:bulletEnabled val="1"/>
        </dgm:presLayoutVars>
      </dgm:prSet>
      <dgm:spPr/>
    </dgm:pt>
    <dgm:pt modelId="{4035EAFE-3F20-4318-9728-0BF877F419C6}" type="pres">
      <dgm:prSet presAssocID="{E18838A8-47AD-4B83-9BE5-C28303550E29}" presName="node" presStyleLbl="vennNode1" presStyleIdx="4" presStyleCnt="5" custRadScaleRad="83092" custRadScaleInc="1060">
        <dgm:presLayoutVars>
          <dgm:bulletEnabled val="1"/>
        </dgm:presLayoutVars>
      </dgm:prSet>
      <dgm:spPr/>
    </dgm:pt>
  </dgm:ptLst>
  <dgm:cxnLst>
    <dgm:cxn modelId="{8287080C-32F7-4334-9EDF-F6AEB7DFC748}" type="presOf" srcId="{B4A93D4A-994C-4F6F-9B81-F88309C1DAB1}" destId="{1542B7EB-BB5D-4B13-95D4-9869A66CB92D}" srcOrd="0" destOrd="0" presId="urn:microsoft.com/office/officeart/2005/8/layout/radial3"/>
    <dgm:cxn modelId="{283FDB1E-2C91-482E-AA79-6F25F10ED5ED}" srcId="{B4A93D4A-994C-4F6F-9B81-F88309C1DAB1}" destId="{1CB90730-196E-4968-8794-B75F9110ED95}" srcOrd="2" destOrd="0" parTransId="{4E8119CC-322B-4B43-88EE-F98261D64ACD}" sibTransId="{682EF1B8-547C-40D6-AA24-032ED7CDDFF0}"/>
    <dgm:cxn modelId="{6261792C-0A6B-4F2C-9308-26B6BA9A0C0E}" type="presOf" srcId="{6FC19B63-861C-43DB-9F23-1DBF3FB3BE8B}" destId="{68AA5D7B-7A74-4378-B936-90552F705E92}" srcOrd="0" destOrd="0" presId="urn:microsoft.com/office/officeart/2005/8/layout/radial3"/>
    <dgm:cxn modelId="{5015AC5F-9BF9-4947-A7A6-5CB0BE2B32A3}" srcId="{B4A93D4A-994C-4F6F-9B81-F88309C1DAB1}" destId="{E18838A8-47AD-4B83-9BE5-C28303550E29}" srcOrd="3" destOrd="0" parTransId="{97716633-A2B5-468E-8D0B-22B1FE8411F1}" sibTransId="{E45DD19F-4D18-4390-B8E1-344B55AECF90}"/>
    <dgm:cxn modelId="{939901B2-F8BA-4100-9A96-EC0F9562DE97}" type="presOf" srcId="{F3ED1345-FD52-4BE7-8754-4BA911884E2A}" destId="{BA84C8F1-8DC6-46C7-A023-DE90EF9FE8DA}" srcOrd="0" destOrd="0" presId="urn:microsoft.com/office/officeart/2005/8/layout/radial3"/>
    <dgm:cxn modelId="{482CAFB2-5849-4AD5-9E30-021B07D6E0BF}" srcId="{B4A93D4A-994C-4F6F-9B81-F88309C1DAB1}" destId="{6FC19B63-861C-43DB-9F23-1DBF3FB3BE8B}" srcOrd="0" destOrd="0" parTransId="{DC5A9250-D3CD-401A-A989-580C328A4DFD}" sibTransId="{C3943414-DAE4-408F-A9CD-7A849870F7E0}"/>
    <dgm:cxn modelId="{3FE822BC-2367-4DB6-914B-F0E497B42C15}" type="presOf" srcId="{E18838A8-47AD-4B83-9BE5-C28303550E29}" destId="{4035EAFE-3F20-4318-9728-0BF877F419C6}" srcOrd="0" destOrd="0" presId="urn:microsoft.com/office/officeart/2005/8/layout/radial3"/>
    <dgm:cxn modelId="{B6856FC1-93AA-4D31-94FC-741531C73EB1}" srcId="{054C1467-74EC-49BB-B888-4BC697EFB083}" destId="{B4A93D4A-994C-4F6F-9B81-F88309C1DAB1}" srcOrd="0" destOrd="0" parTransId="{5D689F07-C197-4102-B3D5-4F64406F2448}" sibTransId="{2E444A75-719B-4B78-A06E-ABBF99E5C6FC}"/>
    <dgm:cxn modelId="{20B837D2-51F4-42EA-A47D-032F456ACE61}" type="presOf" srcId="{054C1467-74EC-49BB-B888-4BC697EFB083}" destId="{27643ADC-851A-4EE5-BCCA-11DEA09C277D}" srcOrd="0" destOrd="0" presId="urn:microsoft.com/office/officeart/2005/8/layout/radial3"/>
    <dgm:cxn modelId="{D90AD9E9-1169-448D-9724-256E96BBD4B0}" srcId="{B4A93D4A-994C-4F6F-9B81-F88309C1DAB1}" destId="{F3ED1345-FD52-4BE7-8754-4BA911884E2A}" srcOrd="1" destOrd="0" parTransId="{2C872E65-A2E1-4DAD-8A6C-235DB8CD38AE}" sibTransId="{5648BBCA-9A99-4412-B168-5595175B8093}"/>
    <dgm:cxn modelId="{8D80AFED-FBDB-41F4-9773-F9B57875608E}" type="presOf" srcId="{1CB90730-196E-4968-8794-B75F9110ED95}" destId="{72D10B7D-2B38-48AB-9D4D-379DB1BE665F}" srcOrd="0" destOrd="0" presId="urn:microsoft.com/office/officeart/2005/8/layout/radial3"/>
    <dgm:cxn modelId="{0DCADBE1-6B2C-48CF-90D9-A1090A0FA6DE}" type="presParOf" srcId="{27643ADC-851A-4EE5-BCCA-11DEA09C277D}" destId="{54B65423-6007-4E73-9C7E-E16192D77267}" srcOrd="0" destOrd="0" presId="urn:microsoft.com/office/officeart/2005/8/layout/radial3"/>
    <dgm:cxn modelId="{E4EC1A31-30C7-430A-BF47-7DF85F32788A}" type="presParOf" srcId="{54B65423-6007-4E73-9C7E-E16192D77267}" destId="{1542B7EB-BB5D-4B13-95D4-9869A66CB92D}" srcOrd="0" destOrd="0" presId="urn:microsoft.com/office/officeart/2005/8/layout/radial3"/>
    <dgm:cxn modelId="{AAF504E8-AA6B-4603-9D87-4C03D161B7D3}" type="presParOf" srcId="{54B65423-6007-4E73-9C7E-E16192D77267}" destId="{68AA5D7B-7A74-4378-B936-90552F705E92}" srcOrd="1" destOrd="0" presId="urn:microsoft.com/office/officeart/2005/8/layout/radial3"/>
    <dgm:cxn modelId="{2B9F2E84-1E29-4DA5-99E2-49EB050391F3}" type="presParOf" srcId="{54B65423-6007-4E73-9C7E-E16192D77267}" destId="{BA84C8F1-8DC6-46C7-A023-DE90EF9FE8DA}" srcOrd="2" destOrd="0" presId="urn:microsoft.com/office/officeart/2005/8/layout/radial3"/>
    <dgm:cxn modelId="{CAAAB24E-6A54-476F-8795-E9BC0EC17BBC}" type="presParOf" srcId="{54B65423-6007-4E73-9C7E-E16192D77267}" destId="{72D10B7D-2B38-48AB-9D4D-379DB1BE665F}" srcOrd="3" destOrd="0" presId="urn:microsoft.com/office/officeart/2005/8/layout/radial3"/>
    <dgm:cxn modelId="{2C9A1E95-D4A6-455A-AC98-175E752564D2}" type="presParOf" srcId="{54B65423-6007-4E73-9C7E-E16192D77267}" destId="{4035EAFE-3F20-4318-9728-0BF877F419C6}" srcOrd="4"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F1F14E-F24A-8249-AA42-F94E5F78B952}" type="doc">
      <dgm:prSet loTypeId="urn:microsoft.com/office/officeart/2005/8/layout/venn3" loCatId="cycle" qsTypeId="urn:microsoft.com/office/officeart/2005/8/quickstyle/simple4" qsCatId="simple" csTypeId="urn:microsoft.com/office/officeart/2005/8/colors/accent1_2" csCatId="accent1" phldr="1"/>
      <dgm:spPr/>
      <dgm:t>
        <a:bodyPr/>
        <a:lstStyle/>
        <a:p>
          <a:endParaRPr lang="en-US"/>
        </a:p>
      </dgm:t>
    </dgm:pt>
    <dgm:pt modelId="{14333E5F-8E1C-5A4F-AE3E-9528D871F089}">
      <dgm:prSet phldrT="[Text]" custT="1"/>
      <dgm:spPr>
        <a:solidFill>
          <a:srgbClr val="B1CBE5"/>
        </a:solidFill>
      </dgm:spPr>
      <dgm:t>
        <a:bodyPr/>
        <a:lstStyle/>
        <a:p>
          <a:r>
            <a:rPr lang="en-US" sz="1500" dirty="0"/>
            <a:t>Scope</a:t>
          </a:r>
          <a:endParaRPr lang="en-US" sz="1000" dirty="0"/>
        </a:p>
      </dgm:t>
    </dgm:pt>
    <dgm:pt modelId="{85100169-8EBE-254E-8BCA-CF19D3E89DE2}" type="parTrans" cxnId="{34170E5C-B931-E742-ABDD-D38E00A1FD7A}">
      <dgm:prSet/>
      <dgm:spPr/>
      <dgm:t>
        <a:bodyPr/>
        <a:lstStyle/>
        <a:p>
          <a:endParaRPr lang="en-US"/>
        </a:p>
      </dgm:t>
    </dgm:pt>
    <dgm:pt modelId="{1E19AB67-D484-5544-BEBD-E3B2FA35BEDE}" type="sibTrans" cxnId="{34170E5C-B931-E742-ABDD-D38E00A1FD7A}">
      <dgm:prSet/>
      <dgm:spPr/>
      <dgm:t>
        <a:bodyPr/>
        <a:lstStyle/>
        <a:p>
          <a:endParaRPr lang="en-US"/>
        </a:p>
      </dgm:t>
    </dgm:pt>
    <dgm:pt modelId="{0F991C17-DC01-A44A-86BE-7024A3D71DB4}">
      <dgm:prSet phldrT="[Text]"/>
      <dgm:spPr>
        <a:solidFill>
          <a:srgbClr val="B1CBE5"/>
        </a:solidFill>
      </dgm:spPr>
      <dgm:t>
        <a:bodyPr/>
        <a:lstStyle/>
        <a:p>
          <a:r>
            <a:rPr lang="en-US" dirty="0"/>
            <a:t>Design</a:t>
          </a:r>
        </a:p>
      </dgm:t>
    </dgm:pt>
    <dgm:pt modelId="{ECB1A3F8-E1F2-0946-851F-BA3F9BCC486A}" type="parTrans" cxnId="{704E286E-A90A-EC4F-9842-7CCBDE889984}">
      <dgm:prSet/>
      <dgm:spPr/>
      <dgm:t>
        <a:bodyPr/>
        <a:lstStyle/>
        <a:p>
          <a:endParaRPr lang="en-US"/>
        </a:p>
      </dgm:t>
    </dgm:pt>
    <dgm:pt modelId="{E8AE4DAC-8F18-0C4F-BAF0-576D857D0484}" type="sibTrans" cxnId="{704E286E-A90A-EC4F-9842-7CCBDE889984}">
      <dgm:prSet/>
      <dgm:spPr/>
      <dgm:t>
        <a:bodyPr/>
        <a:lstStyle/>
        <a:p>
          <a:endParaRPr lang="en-US"/>
        </a:p>
      </dgm:t>
    </dgm:pt>
    <dgm:pt modelId="{25EA45C5-EB2B-D249-A7AF-EDC3F0502A12}">
      <dgm:prSet phldrT="[Text]"/>
      <dgm:spPr>
        <a:solidFill>
          <a:srgbClr val="B1CBE5"/>
        </a:solidFill>
      </dgm:spPr>
      <dgm:t>
        <a:bodyPr/>
        <a:lstStyle/>
        <a:p>
          <a:r>
            <a:rPr lang="en-US" dirty="0"/>
            <a:t>Prototype</a:t>
          </a:r>
        </a:p>
      </dgm:t>
    </dgm:pt>
    <dgm:pt modelId="{8F828D7D-9A46-1540-AC69-287DB41F144C}" type="parTrans" cxnId="{BDAE073E-0833-8C43-8E7A-C0E9AB4B847B}">
      <dgm:prSet/>
      <dgm:spPr/>
      <dgm:t>
        <a:bodyPr/>
        <a:lstStyle/>
        <a:p>
          <a:endParaRPr lang="en-US"/>
        </a:p>
      </dgm:t>
    </dgm:pt>
    <dgm:pt modelId="{A2A60D69-BC4A-E14F-983D-15E4C9B151F0}" type="sibTrans" cxnId="{BDAE073E-0833-8C43-8E7A-C0E9AB4B847B}">
      <dgm:prSet/>
      <dgm:spPr/>
      <dgm:t>
        <a:bodyPr/>
        <a:lstStyle/>
        <a:p>
          <a:endParaRPr lang="en-US"/>
        </a:p>
      </dgm:t>
    </dgm:pt>
    <dgm:pt modelId="{02F13513-C10C-5D45-925E-0B577E0A1007}">
      <dgm:prSet phldrT="[Text]"/>
      <dgm:spPr>
        <a:solidFill>
          <a:srgbClr val="B1CBE5"/>
        </a:solidFill>
      </dgm:spPr>
      <dgm:t>
        <a:bodyPr/>
        <a:lstStyle/>
        <a:p>
          <a:r>
            <a:rPr lang="en-US" dirty="0"/>
            <a:t>Beta Test  Services</a:t>
          </a:r>
        </a:p>
      </dgm:t>
    </dgm:pt>
    <dgm:pt modelId="{52FC2E49-1262-DD41-BFBD-F1F843E5247A}" type="parTrans" cxnId="{53DD2A7A-3213-3F44-80AA-A72A8D2273D6}">
      <dgm:prSet/>
      <dgm:spPr/>
      <dgm:t>
        <a:bodyPr/>
        <a:lstStyle/>
        <a:p>
          <a:endParaRPr lang="en-US"/>
        </a:p>
      </dgm:t>
    </dgm:pt>
    <dgm:pt modelId="{3D2E446D-FB92-B14C-8E1B-DEC4FA48696E}" type="sibTrans" cxnId="{53DD2A7A-3213-3F44-80AA-A72A8D2273D6}">
      <dgm:prSet/>
      <dgm:spPr/>
      <dgm:t>
        <a:bodyPr/>
        <a:lstStyle/>
        <a:p>
          <a:endParaRPr lang="en-US"/>
        </a:p>
      </dgm:t>
    </dgm:pt>
    <dgm:pt modelId="{C95B8D8A-E772-334B-9564-B8254735CEEC}">
      <dgm:prSet/>
      <dgm:spPr>
        <a:solidFill>
          <a:srgbClr val="B1CBE5"/>
        </a:solidFill>
      </dgm:spPr>
      <dgm:t>
        <a:bodyPr/>
        <a:lstStyle/>
        <a:p>
          <a:r>
            <a:rPr lang="en-US" dirty="0"/>
            <a:t>Launch &amp; Iterate</a:t>
          </a:r>
        </a:p>
      </dgm:t>
    </dgm:pt>
    <dgm:pt modelId="{6CC8166F-BDDA-644E-AEEA-FC1DB04F2C25}" type="parTrans" cxnId="{E0F16BF8-6CD4-754D-9A58-FA5ECD729DF0}">
      <dgm:prSet/>
      <dgm:spPr/>
      <dgm:t>
        <a:bodyPr/>
        <a:lstStyle/>
        <a:p>
          <a:endParaRPr lang="en-US"/>
        </a:p>
      </dgm:t>
    </dgm:pt>
    <dgm:pt modelId="{1AC163C1-E570-7B4D-B240-27D2B5B245D2}" type="sibTrans" cxnId="{E0F16BF8-6CD4-754D-9A58-FA5ECD729DF0}">
      <dgm:prSet/>
      <dgm:spPr/>
      <dgm:t>
        <a:bodyPr/>
        <a:lstStyle/>
        <a:p>
          <a:endParaRPr lang="en-US"/>
        </a:p>
      </dgm:t>
    </dgm:pt>
    <dgm:pt modelId="{31425466-ADCF-5E4A-8A2A-F769D12C2A06}" type="pres">
      <dgm:prSet presAssocID="{DCF1F14E-F24A-8249-AA42-F94E5F78B952}" presName="Name0" presStyleCnt="0">
        <dgm:presLayoutVars>
          <dgm:dir/>
          <dgm:resizeHandles val="exact"/>
        </dgm:presLayoutVars>
      </dgm:prSet>
      <dgm:spPr/>
    </dgm:pt>
    <dgm:pt modelId="{BFA25938-FCDB-A645-8DA1-7FC8ED2FF8EB}" type="pres">
      <dgm:prSet presAssocID="{14333E5F-8E1C-5A4F-AE3E-9528D871F089}" presName="Name5" presStyleLbl="vennNode1" presStyleIdx="0" presStyleCnt="5">
        <dgm:presLayoutVars>
          <dgm:bulletEnabled val="1"/>
        </dgm:presLayoutVars>
      </dgm:prSet>
      <dgm:spPr/>
    </dgm:pt>
    <dgm:pt modelId="{EA6943DA-662E-4545-AA2E-99F0029818AD}" type="pres">
      <dgm:prSet presAssocID="{1E19AB67-D484-5544-BEBD-E3B2FA35BEDE}" presName="space" presStyleCnt="0"/>
      <dgm:spPr/>
    </dgm:pt>
    <dgm:pt modelId="{0F900DFE-E379-8448-BA67-B2B7FAADFF95}" type="pres">
      <dgm:prSet presAssocID="{0F991C17-DC01-A44A-86BE-7024A3D71DB4}" presName="Name5" presStyleLbl="vennNode1" presStyleIdx="1" presStyleCnt="5">
        <dgm:presLayoutVars>
          <dgm:bulletEnabled val="1"/>
        </dgm:presLayoutVars>
      </dgm:prSet>
      <dgm:spPr/>
    </dgm:pt>
    <dgm:pt modelId="{1F55F2B8-6D47-D748-A8E8-9A24F3232BC5}" type="pres">
      <dgm:prSet presAssocID="{E8AE4DAC-8F18-0C4F-BAF0-576D857D0484}" presName="space" presStyleCnt="0"/>
      <dgm:spPr/>
    </dgm:pt>
    <dgm:pt modelId="{EE11F8B3-D44D-2F43-9126-07B11683121B}" type="pres">
      <dgm:prSet presAssocID="{25EA45C5-EB2B-D249-A7AF-EDC3F0502A12}" presName="Name5" presStyleLbl="vennNode1" presStyleIdx="2" presStyleCnt="5" custLinFactNeighborX="588" custLinFactNeighborY="2109">
        <dgm:presLayoutVars>
          <dgm:bulletEnabled val="1"/>
        </dgm:presLayoutVars>
      </dgm:prSet>
      <dgm:spPr/>
    </dgm:pt>
    <dgm:pt modelId="{2A8D9BA6-80D8-5343-8898-E7E7321463E2}" type="pres">
      <dgm:prSet presAssocID="{A2A60D69-BC4A-E14F-983D-15E4C9B151F0}" presName="space" presStyleCnt="0"/>
      <dgm:spPr/>
    </dgm:pt>
    <dgm:pt modelId="{4E01AAEA-9099-A740-8D09-1ECD139BFCD0}" type="pres">
      <dgm:prSet presAssocID="{02F13513-C10C-5D45-925E-0B577E0A1007}" presName="Name5" presStyleLbl="vennNode1" presStyleIdx="3" presStyleCnt="5">
        <dgm:presLayoutVars>
          <dgm:bulletEnabled val="1"/>
        </dgm:presLayoutVars>
      </dgm:prSet>
      <dgm:spPr/>
    </dgm:pt>
    <dgm:pt modelId="{43BA0F2B-2C5A-C14A-BB6D-0427DCC7BAB1}" type="pres">
      <dgm:prSet presAssocID="{3D2E446D-FB92-B14C-8E1B-DEC4FA48696E}" presName="space" presStyleCnt="0"/>
      <dgm:spPr/>
    </dgm:pt>
    <dgm:pt modelId="{6D5E79F6-A281-DC4C-89CC-603CD38DD288}" type="pres">
      <dgm:prSet presAssocID="{C95B8D8A-E772-334B-9564-B8254735CEEC}" presName="Name5" presStyleLbl="vennNode1" presStyleIdx="4" presStyleCnt="5">
        <dgm:presLayoutVars>
          <dgm:bulletEnabled val="1"/>
        </dgm:presLayoutVars>
      </dgm:prSet>
      <dgm:spPr/>
    </dgm:pt>
  </dgm:ptLst>
  <dgm:cxnLst>
    <dgm:cxn modelId="{6CC53626-CF40-F044-969E-8E180A13B0DB}" type="presOf" srcId="{02F13513-C10C-5D45-925E-0B577E0A1007}" destId="{4E01AAEA-9099-A740-8D09-1ECD139BFCD0}" srcOrd="0" destOrd="0" presId="urn:microsoft.com/office/officeart/2005/8/layout/venn3"/>
    <dgm:cxn modelId="{BDAE073E-0833-8C43-8E7A-C0E9AB4B847B}" srcId="{DCF1F14E-F24A-8249-AA42-F94E5F78B952}" destId="{25EA45C5-EB2B-D249-A7AF-EDC3F0502A12}" srcOrd="2" destOrd="0" parTransId="{8F828D7D-9A46-1540-AC69-287DB41F144C}" sibTransId="{A2A60D69-BC4A-E14F-983D-15E4C9B151F0}"/>
    <dgm:cxn modelId="{34170E5C-B931-E742-ABDD-D38E00A1FD7A}" srcId="{DCF1F14E-F24A-8249-AA42-F94E5F78B952}" destId="{14333E5F-8E1C-5A4F-AE3E-9528D871F089}" srcOrd="0" destOrd="0" parTransId="{85100169-8EBE-254E-8BCA-CF19D3E89DE2}" sibTransId="{1E19AB67-D484-5544-BEBD-E3B2FA35BEDE}"/>
    <dgm:cxn modelId="{F7511F4D-CD2E-2742-93E5-343ADE717B20}" type="presOf" srcId="{C95B8D8A-E772-334B-9564-B8254735CEEC}" destId="{6D5E79F6-A281-DC4C-89CC-603CD38DD288}" srcOrd="0" destOrd="0" presId="urn:microsoft.com/office/officeart/2005/8/layout/venn3"/>
    <dgm:cxn modelId="{704E286E-A90A-EC4F-9842-7CCBDE889984}" srcId="{DCF1F14E-F24A-8249-AA42-F94E5F78B952}" destId="{0F991C17-DC01-A44A-86BE-7024A3D71DB4}" srcOrd="1" destOrd="0" parTransId="{ECB1A3F8-E1F2-0946-851F-BA3F9BCC486A}" sibTransId="{E8AE4DAC-8F18-0C4F-BAF0-576D857D0484}"/>
    <dgm:cxn modelId="{53DD2A7A-3213-3F44-80AA-A72A8D2273D6}" srcId="{DCF1F14E-F24A-8249-AA42-F94E5F78B952}" destId="{02F13513-C10C-5D45-925E-0B577E0A1007}" srcOrd="3" destOrd="0" parTransId="{52FC2E49-1262-DD41-BFBD-F1F843E5247A}" sibTransId="{3D2E446D-FB92-B14C-8E1B-DEC4FA48696E}"/>
    <dgm:cxn modelId="{1409FC7B-00C3-9948-8BE5-7CFCC09E35D5}" type="presOf" srcId="{DCF1F14E-F24A-8249-AA42-F94E5F78B952}" destId="{31425466-ADCF-5E4A-8A2A-F769D12C2A06}" srcOrd="0" destOrd="0" presId="urn:microsoft.com/office/officeart/2005/8/layout/venn3"/>
    <dgm:cxn modelId="{BA2AF7C4-DE12-1E42-80BC-1E042031A0BA}" type="presOf" srcId="{0F991C17-DC01-A44A-86BE-7024A3D71DB4}" destId="{0F900DFE-E379-8448-BA67-B2B7FAADFF95}" srcOrd="0" destOrd="0" presId="urn:microsoft.com/office/officeart/2005/8/layout/venn3"/>
    <dgm:cxn modelId="{23A01ACB-ECDD-1943-88BD-29DC9B15FDB6}" type="presOf" srcId="{14333E5F-8E1C-5A4F-AE3E-9528D871F089}" destId="{BFA25938-FCDB-A645-8DA1-7FC8ED2FF8EB}" srcOrd="0" destOrd="0" presId="urn:microsoft.com/office/officeart/2005/8/layout/venn3"/>
    <dgm:cxn modelId="{455689D6-70D0-C24A-949B-C45E48003AF9}" type="presOf" srcId="{25EA45C5-EB2B-D249-A7AF-EDC3F0502A12}" destId="{EE11F8B3-D44D-2F43-9126-07B11683121B}" srcOrd="0" destOrd="0" presId="urn:microsoft.com/office/officeart/2005/8/layout/venn3"/>
    <dgm:cxn modelId="{E0F16BF8-6CD4-754D-9A58-FA5ECD729DF0}" srcId="{DCF1F14E-F24A-8249-AA42-F94E5F78B952}" destId="{C95B8D8A-E772-334B-9564-B8254735CEEC}" srcOrd="4" destOrd="0" parTransId="{6CC8166F-BDDA-644E-AEEA-FC1DB04F2C25}" sibTransId="{1AC163C1-E570-7B4D-B240-27D2B5B245D2}"/>
    <dgm:cxn modelId="{E5FC9AC8-979A-2445-A5E3-60A53CD3A77D}" type="presParOf" srcId="{31425466-ADCF-5E4A-8A2A-F769D12C2A06}" destId="{BFA25938-FCDB-A645-8DA1-7FC8ED2FF8EB}" srcOrd="0" destOrd="0" presId="urn:microsoft.com/office/officeart/2005/8/layout/venn3"/>
    <dgm:cxn modelId="{3FCE743E-027F-784D-9E03-B9512B617D7A}" type="presParOf" srcId="{31425466-ADCF-5E4A-8A2A-F769D12C2A06}" destId="{EA6943DA-662E-4545-AA2E-99F0029818AD}" srcOrd="1" destOrd="0" presId="urn:microsoft.com/office/officeart/2005/8/layout/venn3"/>
    <dgm:cxn modelId="{FA387AA2-4978-DB47-8DF3-A7CE8D6A88BA}" type="presParOf" srcId="{31425466-ADCF-5E4A-8A2A-F769D12C2A06}" destId="{0F900DFE-E379-8448-BA67-B2B7FAADFF95}" srcOrd="2" destOrd="0" presId="urn:microsoft.com/office/officeart/2005/8/layout/venn3"/>
    <dgm:cxn modelId="{36339E65-7931-8A4D-A5FC-B828EAC55004}" type="presParOf" srcId="{31425466-ADCF-5E4A-8A2A-F769D12C2A06}" destId="{1F55F2B8-6D47-D748-A8E8-9A24F3232BC5}" srcOrd="3" destOrd="0" presId="urn:microsoft.com/office/officeart/2005/8/layout/venn3"/>
    <dgm:cxn modelId="{27020F74-E2CF-0A42-A027-6FE453D8ED8B}" type="presParOf" srcId="{31425466-ADCF-5E4A-8A2A-F769D12C2A06}" destId="{EE11F8B3-D44D-2F43-9126-07B11683121B}" srcOrd="4" destOrd="0" presId="urn:microsoft.com/office/officeart/2005/8/layout/venn3"/>
    <dgm:cxn modelId="{2779EFE8-45B6-0941-B084-3ECA62272648}" type="presParOf" srcId="{31425466-ADCF-5E4A-8A2A-F769D12C2A06}" destId="{2A8D9BA6-80D8-5343-8898-E7E7321463E2}" srcOrd="5" destOrd="0" presId="urn:microsoft.com/office/officeart/2005/8/layout/venn3"/>
    <dgm:cxn modelId="{557E8A47-71BC-044B-B8C1-68E33617C811}" type="presParOf" srcId="{31425466-ADCF-5E4A-8A2A-F769D12C2A06}" destId="{4E01AAEA-9099-A740-8D09-1ECD139BFCD0}" srcOrd="6" destOrd="0" presId="urn:microsoft.com/office/officeart/2005/8/layout/venn3"/>
    <dgm:cxn modelId="{6A483233-5D41-F84E-AF3E-B2695A65D056}" type="presParOf" srcId="{31425466-ADCF-5E4A-8A2A-F769D12C2A06}" destId="{43BA0F2B-2C5A-C14A-BB6D-0427DCC7BAB1}" srcOrd="7" destOrd="0" presId="urn:microsoft.com/office/officeart/2005/8/layout/venn3"/>
    <dgm:cxn modelId="{CAAE29E1-61FB-894C-A976-237E133D97E7}" type="presParOf" srcId="{31425466-ADCF-5E4A-8A2A-F769D12C2A06}" destId="{6D5E79F6-A281-DC4C-89CC-603CD38DD288}"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CC25BA-8AAD-45B1-8BED-48891C51089C}"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en-US"/>
        </a:p>
      </dgm:t>
    </dgm:pt>
    <dgm:pt modelId="{C676C0AB-09F5-47CD-885A-06473F4472F8}">
      <dgm:prSet phldrT="[Text]" custT="1"/>
      <dgm:spPr/>
      <dgm:t>
        <a:bodyPr/>
        <a:lstStyle/>
        <a:p>
          <a:r>
            <a:rPr lang="en-US" sz="2000" dirty="0"/>
            <a:t>Founder/CEO</a:t>
          </a:r>
        </a:p>
      </dgm:t>
    </dgm:pt>
    <dgm:pt modelId="{4AC3A82C-C6FA-4524-A0D5-BBED7D94D8AF}" type="parTrans" cxnId="{363EF81F-EC7F-428B-A3BD-1ECDFA796464}">
      <dgm:prSet/>
      <dgm:spPr/>
      <dgm:t>
        <a:bodyPr/>
        <a:lstStyle/>
        <a:p>
          <a:endParaRPr lang="en-US"/>
        </a:p>
      </dgm:t>
    </dgm:pt>
    <dgm:pt modelId="{9F630071-CD1B-41FF-9DB6-E1CC5B68ADE7}" type="sibTrans" cxnId="{363EF81F-EC7F-428B-A3BD-1ECDFA796464}">
      <dgm:prSet/>
      <dgm:spPr/>
      <dgm:t>
        <a:bodyPr/>
        <a:lstStyle/>
        <a:p>
          <a:endParaRPr lang="en-US"/>
        </a:p>
      </dgm:t>
    </dgm:pt>
    <dgm:pt modelId="{0F845807-D75F-4656-9EE1-63179F425824}" type="asst">
      <dgm:prSet phldrT="[Text]" custT="1"/>
      <dgm:spPr/>
      <dgm:t>
        <a:bodyPr/>
        <a:lstStyle/>
        <a:p>
          <a:r>
            <a:rPr lang="en-US" sz="1600" dirty="0"/>
            <a:t>Bookkeeper/ staff accountant</a:t>
          </a:r>
        </a:p>
      </dgm:t>
    </dgm:pt>
    <dgm:pt modelId="{619390F7-C27C-477E-BC19-CB1E8DBA795A}" type="parTrans" cxnId="{AAF78222-AAD9-45B0-9684-E26172CA3983}">
      <dgm:prSet/>
      <dgm:spPr/>
      <dgm:t>
        <a:bodyPr/>
        <a:lstStyle/>
        <a:p>
          <a:endParaRPr lang="en-US"/>
        </a:p>
      </dgm:t>
    </dgm:pt>
    <dgm:pt modelId="{0831E1D0-F7A7-4B62-8CD6-4159DE404ADC}" type="sibTrans" cxnId="{AAF78222-AAD9-45B0-9684-E26172CA3983}">
      <dgm:prSet/>
      <dgm:spPr/>
      <dgm:t>
        <a:bodyPr/>
        <a:lstStyle/>
        <a:p>
          <a:endParaRPr lang="en-US"/>
        </a:p>
      </dgm:t>
    </dgm:pt>
    <dgm:pt modelId="{15062145-D365-4ACA-BD38-014A3CF80B12}" type="asst">
      <dgm:prSet phldrT="[Text]" custT="1"/>
      <dgm:spPr/>
      <dgm:t>
        <a:bodyPr/>
        <a:lstStyle/>
        <a:p>
          <a:r>
            <a:rPr lang="en-US" sz="1600" dirty="0"/>
            <a:t>Personal Assistant/ Administrator</a:t>
          </a:r>
        </a:p>
      </dgm:t>
    </dgm:pt>
    <dgm:pt modelId="{E1CEEE80-2A31-44BD-9944-32CDDF24BBCD}" type="parTrans" cxnId="{C64A90AA-E0CE-4DCE-A4A0-F422B4241EEE}">
      <dgm:prSet/>
      <dgm:spPr/>
      <dgm:t>
        <a:bodyPr/>
        <a:lstStyle/>
        <a:p>
          <a:endParaRPr lang="en-US"/>
        </a:p>
      </dgm:t>
    </dgm:pt>
    <dgm:pt modelId="{30AE9B25-7E3D-40DD-9D4A-EE39D2C24585}" type="sibTrans" cxnId="{C64A90AA-E0CE-4DCE-A4A0-F422B4241EEE}">
      <dgm:prSet/>
      <dgm:spPr/>
      <dgm:t>
        <a:bodyPr/>
        <a:lstStyle/>
        <a:p>
          <a:endParaRPr lang="en-US"/>
        </a:p>
      </dgm:t>
    </dgm:pt>
    <dgm:pt modelId="{DDA05991-292F-414E-8EAC-E736105A372E}" type="pres">
      <dgm:prSet presAssocID="{AECC25BA-8AAD-45B1-8BED-48891C51089C}" presName="hierChild1" presStyleCnt="0">
        <dgm:presLayoutVars>
          <dgm:orgChart val="1"/>
          <dgm:chPref val="1"/>
          <dgm:dir/>
          <dgm:animOne val="branch"/>
          <dgm:animLvl val="lvl"/>
          <dgm:resizeHandles/>
        </dgm:presLayoutVars>
      </dgm:prSet>
      <dgm:spPr/>
    </dgm:pt>
    <dgm:pt modelId="{486A9C2C-6FD0-4D05-808C-A64290D61182}" type="pres">
      <dgm:prSet presAssocID="{C676C0AB-09F5-47CD-885A-06473F4472F8}" presName="hierRoot1" presStyleCnt="0">
        <dgm:presLayoutVars>
          <dgm:hierBranch val="init"/>
        </dgm:presLayoutVars>
      </dgm:prSet>
      <dgm:spPr/>
    </dgm:pt>
    <dgm:pt modelId="{CD59D88E-5988-43B7-9BD4-B23710016879}" type="pres">
      <dgm:prSet presAssocID="{C676C0AB-09F5-47CD-885A-06473F4472F8}" presName="rootComposite1" presStyleCnt="0"/>
      <dgm:spPr/>
    </dgm:pt>
    <dgm:pt modelId="{DED1B8BB-B87F-4738-9133-91E293C567C1}" type="pres">
      <dgm:prSet presAssocID="{C676C0AB-09F5-47CD-885A-06473F4472F8}" presName="rootText1" presStyleLbl="node0" presStyleIdx="0" presStyleCnt="1" custScaleX="72187" custScaleY="53841">
        <dgm:presLayoutVars>
          <dgm:chPref val="3"/>
        </dgm:presLayoutVars>
      </dgm:prSet>
      <dgm:spPr/>
    </dgm:pt>
    <dgm:pt modelId="{A69281A7-491D-48E0-A473-E1F9745E4480}" type="pres">
      <dgm:prSet presAssocID="{C676C0AB-09F5-47CD-885A-06473F4472F8}" presName="rootConnector1" presStyleLbl="node1" presStyleIdx="0" presStyleCnt="0"/>
      <dgm:spPr/>
    </dgm:pt>
    <dgm:pt modelId="{1E08BF64-E9F5-44C5-9FEF-987D61DF67C7}" type="pres">
      <dgm:prSet presAssocID="{C676C0AB-09F5-47CD-885A-06473F4472F8}" presName="hierChild2" presStyleCnt="0"/>
      <dgm:spPr/>
    </dgm:pt>
    <dgm:pt modelId="{AE908EC6-0F27-4851-AD0B-B1B6DCCA7C57}" type="pres">
      <dgm:prSet presAssocID="{C676C0AB-09F5-47CD-885A-06473F4472F8}" presName="hierChild3" presStyleCnt="0"/>
      <dgm:spPr/>
    </dgm:pt>
    <dgm:pt modelId="{30563517-4ECF-4AC6-B267-8C8E5F2DD8FF}" type="pres">
      <dgm:prSet presAssocID="{619390F7-C27C-477E-BC19-CB1E8DBA795A}" presName="Name111" presStyleLbl="parChTrans1D2" presStyleIdx="0" presStyleCnt="2"/>
      <dgm:spPr/>
    </dgm:pt>
    <dgm:pt modelId="{1721C5BE-6011-48B7-8DB4-92A777F5D5C6}" type="pres">
      <dgm:prSet presAssocID="{0F845807-D75F-4656-9EE1-63179F425824}" presName="hierRoot3" presStyleCnt="0">
        <dgm:presLayoutVars>
          <dgm:hierBranch val="init"/>
        </dgm:presLayoutVars>
      </dgm:prSet>
      <dgm:spPr/>
    </dgm:pt>
    <dgm:pt modelId="{1053D0EB-E7A6-429F-96DB-52C6067CDF01}" type="pres">
      <dgm:prSet presAssocID="{0F845807-D75F-4656-9EE1-63179F425824}" presName="rootComposite3" presStyleCnt="0"/>
      <dgm:spPr/>
    </dgm:pt>
    <dgm:pt modelId="{C7D4BBCB-A050-4F00-A22F-D6A0BDFD091E}" type="pres">
      <dgm:prSet presAssocID="{0F845807-D75F-4656-9EE1-63179F425824}" presName="rootText3" presStyleLbl="asst1" presStyleIdx="0" presStyleCnt="2" custScaleX="51265" custScaleY="60264">
        <dgm:presLayoutVars>
          <dgm:chPref val="3"/>
        </dgm:presLayoutVars>
      </dgm:prSet>
      <dgm:spPr/>
    </dgm:pt>
    <dgm:pt modelId="{6C609BC6-F426-4591-9A0C-88479EEED942}" type="pres">
      <dgm:prSet presAssocID="{0F845807-D75F-4656-9EE1-63179F425824}" presName="rootConnector3" presStyleLbl="asst1" presStyleIdx="0" presStyleCnt="2"/>
      <dgm:spPr/>
    </dgm:pt>
    <dgm:pt modelId="{E5AE40BB-8135-4CD9-AC48-2CEC3C721087}" type="pres">
      <dgm:prSet presAssocID="{0F845807-D75F-4656-9EE1-63179F425824}" presName="hierChild6" presStyleCnt="0"/>
      <dgm:spPr/>
    </dgm:pt>
    <dgm:pt modelId="{927BFF5D-09DC-481E-A9A3-692576D54612}" type="pres">
      <dgm:prSet presAssocID="{0F845807-D75F-4656-9EE1-63179F425824}" presName="hierChild7" presStyleCnt="0"/>
      <dgm:spPr/>
    </dgm:pt>
    <dgm:pt modelId="{B78D4F40-0BED-43DE-9E3B-97E959CE7F00}" type="pres">
      <dgm:prSet presAssocID="{E1CEEE80-2A31-44BD-9944-32CDDF24BBCD}" presName="Name111" presStyleLbl="parChTrans1D2" presStyleIdx="1" presStyleCnt="2"/>
      <dgm:spPr/>
    </dgm:pt>
    <dgm:pt modelId="{9C289DD1-B0D8-4F50-AB1A-2D3082C721CA}" type="pres">
      <dgm:prSet presAssocID="{15062145-D365-4ACA-BD38-014A3CF80B12}" presName="hierRoot3" presStyleCnt="0">
        <dgm:presLayoutVars>
          <dgm:hierBranch val="init"/>
        </dgm:presLayoutVars>
      </dgm:prSet>
      <dgm:spPr/>
    </dgm:pt>
    <dgm:pt modelId="{3B357909-9C66-422F-92B1-CD09C2B541BE}" type="pres">
      <dgm:prSet presAssocID="{15062145-D365-4ACA-BD38-014A3CF80B12}" presName="rootComposite3" presStyleCnt="0"/>
      <dgm:spPr/>
    </dgm:pt>
    <dgm:pt modelId="{0D867F1F-71FA-4459-ACF2-A232BBF9F2D8}" type="pres">
      <dgm:prSet presAssocID="{15062145-D365-4ACA-BD38-014A3CF80B12}" presName="rootText3" presStyleLbl="asst1" presStyleIdx="1" presStyleCnt="2" custScaleX="46168" custScaleY="61390">
        <dgm:presLayoutVars>
          <dgm:chPref val="3"/>
        </dgm:presLayoutVars>
      </dgm:prSet>
      <dgm:spPr/>
    </dgm:pt>
    <dgm:pt modelId="{69347513-F575-495C-86D9-7C519539F86D}" type="pres">
      <dgm:prSet presAssocID="{15062145-D365-4ACA-BD38-014A3CF80B12}" presName="rootConnector3" presStyleLbl="asst1" presStyleIdx="1" presStyleCnt="2"/>
      <dgm:spPr/>
    </dgm:pt>
    <dgm:pt modelId="{0B8899B2-68AF-4D98-94FF-74FFDB7CB2DC}" type="pres">
      <dgm:prSet presAssocID="{15062145-D365-4ACA-BD38-014A3CF80B12}" presName="hierChild6" presStyleCnt="0"/>
      <dgm:spPr/>
    </dgm:pt>
    <dgm:pt modelId="{1FBA1C9B-2119-4579-BACE-76984D3E799C}" type="pres">
      <dgm:prSet presAssocID="{15062145-D365-4ACA-BD38-014A3CF80B12}" presName="hierChild7" presStyleCnt="0"/>
      <dgm:spPr/>
    </dgm:pt>
  </dgm:ptLst>
  <dgm:cxnLst>
    <dgm:cxn modelId="{363EF81F-EC7F-428B-A3BD-1ECDFA796464}" srcId="{AECC25BA-8AAD-45B1-8BED-48891C51089C}" destId="{C676C0AB-09F5-47CD-885A-06473F4472F8}" srcOrd="0" destOrd="0" parTransId="{4AC3A82C-C6FA-4524-A0D5-BBED7D94D8AF}" sibTransId="{9F630071-CD1B-41FF-9DB6-E1CC5B68ADE7}"/>
    <dgm:cxn modelId="{F4185320-D1B2-467F-BD55-5F2C008F81AE}" type="presOf" srcId="{AECC25BA-8AAD-45B1-8BED-48891C51089C}" destId="{DDA05991-292F-414E-8EAC-E736105A372E}" srcOrd="0" destOrd="0" presId="urn:microsoft.com/office/officeart/2005/8/layout/orgChart1"/>
    <dgm:cxn modelId="{AAF78222-AAD9-45B0-9684-E26172CA3983}" srcId="{C676C0AB-09F5-47CD-885A-06473F4472F8}" destId="{0F845807-D75F-4656-9EE1-63179F425824}" srcOrd="0" destOrd="0" parTransId="{619390F7-C27C-477E-BC19-CB1E8DBA795A}" sibTransId="{0831E1D0-F7A7-4B62-8CD6-4159DE404ADC}"/>
    <dgm:cxn modelId="{74A36F6D-4958-4328-8240-1560238D5E28}" type="presOf" srcId="{15062145-D365-4ACA-BD38-014A3CF80B12}" destId="{0D867F1F-71FA-4459-ACF2-A232BBF9F2D8}" srcOrd="0" destOrd="0" presId="urn:microsoft.com/office/officeart/2005/8/layout/orgChart1"/>
    <dgm:cxn modelId="{B651096E-9210-43D8-B2A1-D59B1A6B4414}" type="presOf" srcId="{15062145-D365-4ACA-BD38-014A3CF80B12}" destId="{69347513-F575-495C-86D9-7C519539F86D}" srcOrd="1" destOrd="0" presId="urn:microsoft.com/office/officeart/2005/8/layout/orgChart1"/>
    <dgm:cxn modelId="{0A1BB571-AA79-4F86-AB3A-96E10A19B067}" type="presOf" srcId="{E1CEEE80-2A31-44BD-9944-32CDDF24BBCD}" destId="{B78D4F40-0BED-43DE-9E3B-97E959CE7F00}" srcOrd="0" destOrd="0" presId="urn:microsoft.com/office/officeart/2005/8/layout/orgChart1"/>
    <dgm:cxn modelId="{6A5AD581-2B97-4ED0-BA50-B4DFE3227516}" type="presOf" srcId="{619390F7-C27C-477E-BC19-CB1E8DBA795A}" destId="{30563517-4ECF-4AC6-B267-8C8E5F2DD8FF}" srcOrd="0" destOrd="0" presId="urn:microsoft.com/office/officeart/2005/8/layout/orgChart1"/>
    <dgm:cxn modelId="{3E9B9F92-C05B-4105-84A4-9F38334044B5}" type="presOf" srcId="{C676C0AB-09F5-47CD-885A-06473F4472F8}" destId="{A69281A7-491D-48E0-A473-E1F9745E4480}" srcOrd="1" destOrd="0" presId="urn:microsoft.com/office/officeart/2005/8/layout/orgChart1"/>
    <dgm:cxn modelId="{C64A90AA-E0CE-4DCE-A4A0-F422B4241EEE}" srcId="{C676C0AB-09F5-47CD-885A-06473F4472F8}" destId="{15062145-D365-4ACA-BD38-014A3CF80B12}" srcOrd="1" destOrd="0" parTransId="{E1CEEE80-2A31-44BD-9944-32CDDF24BBCD}" sibTransId="{30AE9B25-7E3D-40DD-9D4A-EE39D2C24585}"/>
    <dgm:cxn modelId="{31E69CC0-848C-4364-94A5-A07962CE916C}" type="presOf" srcId="{C676C0AB-09F5-47CD-885A-06473F4472F8}" destId="{DED1B8BB-B87F-4738-9133-91E293C567C1}" srcOrd="0" destOrd="0" presId="urn:microsoft.com/office/officeart/2005/8/layout/orgChart1"/>
    <dgm:cxn modelId="{D798CAC1-9DF4-491D-8A00-F84670AA9087}" type="presOf" srcId="{0F845807-D75F-4656-9EE1-63179F425824}" destId="{6C609BC6-F426-4591-9A0C-88479EEED942}" srcOrd="1" destOrd="0" presId="urn:microsoft.com/office/officeart/2005/8/layout/orgChart1"/>
    <dgm:cxn modelId="{54926DE0-2FFC-42D3-A898-D810062BF29E}" type="presOf" srcId="{0F845807-D75F-4656-9EE1-63179F425824}" destId="{C7D4BBCB-A050-4F00-A22F-D6A0BDFD091E}" srcOrd="0" destOrd="0" presId="urn:microsoft.com/office/officeart/2005/8/layout/orgChart1"/>
    <dgm:cxn modelId="{95691557-2C89-4C2B-946E-09FAEE49C440}" type="presParOf" srcId="{DDA05991-292F-414E-8EAC-E736105A372E}" destId="{486A9C2C-6FD0-4D05-808C-A64290D61182}" srcOrd="0" destOrd="0" presId="urn:microsoft.com/office/officeart/2005/8/layout/orgChart1"/>
    <dgm:cxn modelId="{2BE6BD1B-4AA4-4A2C-94BD-C3DCE0DB3D5E}" type="presParOf" srcId="{486A9C2C-6FD0-4D05-808C-A64290D61182}" destId="{CD59D88E-5988-43B7-9BD4-B23710016879}" srcOrd="0" destOrd="0" presId="urn:microsoft.com/office/officeart/2005/8/layout/orgChart1"/>
    <dgm:cxn modelId="{939E8039-E243-4766-9743-C00CF3F357A2}" type="presParOf" srcId="{CD59D88E-5988-43B7-9BD4-B23710016879}" destId="{DED1B8BB-B87F-4738-9133-91E293C567C1}" srcOrd="0" destOrd="0" presId="urn:microsoft.com/office/officeart/2005/8/layout/orgChart1"/>
    <dgm:cxn modelId="{CE98C3CD-CB53-4F24-88F4-C9E002B18840}" type="presParOf" srcId="{CD59D88E-5988-43B7-9BD4-B23710016879}" destId="{A69281A7-491D-48E0-A473-E1F9745E4480}" srcOrd="1" destOrd="0" presId="urn:microsoft.com/office/officeart/2005/8/layout/orgChart1"/>
    <dgm:cxn modelId="{B1DF54AB-B83F-4E46-8DAB-BBBD408996FB}" type="presParOf" srcId="{486A9C2C-6FD0-4D05-808C-A64290D61182}" destId="{1E08BF64-E9F5-44C5-9FEF-987D61DF67C7}" srcOrd="1" destOrd="0" presId="urn:microsoft.com/office/officeart/2005/8/layout/orgChart1"/>
    <dgm:cxn modelId="{911C28EA-0428-4FD5-961E-CCCB5DB9D9CA}" type="presParOf" srcId="{486A9C2C-6FD0-4D05-808C-A64290D61182}" destId="{AE908EC6-0F27-4851-AD0B-B1B6DCCA7C57}" srcOrd="2" destOrd="0" presId="urn:microsoft.com/office/officeart/2005/8/layout/orgChart1"/>
    <dgm:cxn modelId="{3B3F7A7C-CDED-4672-99E3-7A4098E7246C}" type="presParOf" srcId="{AE908EC6-0F27-4851-AD0B-B1B6DCCA7C57}" destId="{30563517-4ECF-4AC6-B267-8C8E5F2DD8FF}" srcOrd="0" destOrd="0" presId="urn:microsoft.com/office/officeart/2005/8/layout/orgChart1"/>
    <dgm:cxn modelId="{1554BFAB-3A47-4C1B-BEDB-94838E969081}" type="presParOf" srcId="{AE908EC6-0F27-4851-AD0B-B1B6DCCA7C57}" destId="{1721C5BE-6011-48B7-8DB4-92A777F5D5C6}" srcOrd="1" destOrd="0" presId="urn:microsoft.com/office/officeart/2005/8/layout/orgChart1"/>
    <dgm:cxn modelId="{1B6DB026-BDFA-4E54-A8FD-CE7E9DB54F58}" type="presParOf" srcId="{1721C5BE-6011-48B7-8DB4-92A777F5D5C6}" destId="{1053D0EB-E7A6-429F-96DB-52C6067CDF01}" srcOrd="0" destOrd="0" presId="urn:microsoft.com/office/officeart/2005/8/layout/orgChart1"/>
    <dgm:cxn modelId="{97B96E54-6A98-4EA8-B994-FE4287F0097A}" type="presParOf" srcId="{1053D0EB-E7A6-429F-96DB-52C6067CDF01}" destId="{C7D4BBCB-A050-4F00-A22F-D6A0BDFD091E}" srcOrd="0" destOrd="0" presId="urn:microsoft.com/office/officeart/2005/8/layout/orgChart1"/>
    <dgm:cxn modelId="{1AB1F6C1-4B1D-4644-9372-758E31666BDA}" type="presParOf" srcId="{1053D0EB-E7A6-429F-96DB-52C6067CDF01}" destId="{6C609BC6-F426-4591-9A0C-88479EEED942}" srcOrd="1" destOrd="0" presId="urn:microsoft.com/office/officeart/2005/8/layout/orgChart1"/>
    <dgm:cxn modelId="{3660DE84-46AE-4E88-AAF9-1B712BBAA317}" type="presParOf" srcId="{1721C5BE-6011-48B7-8DB4-92A777F5D5C6}" destId="{E5AE40BB-8135-4CD9-AC48-2CEC3C721087}" srcOrd="1" destOrd="0" presId="urn:microsoft.com/office/officeart/2005/8/layout/orgChart1"/>
    <dgm:cxn modelId="{C9C4DA12-3385-4081-82E2-4A66E455278C}" type="presParOf" srcId="{1721C5BE-6011-48B7-8DB4-92A777F5D5C6}" destId="{927BFF5D-09DC-481E-A9A3-692576D54612}" srcOrd="2" destOrd="0" presId="urn:microsoft.com/office/officeart/2005/8/layout/orgChart1"/>
    <dgm:cxn modelId="{ECB224A5-AA7F-4BEF-95BE-AA831D80E8CB}" type="presParOf" srcId="{AE908EC6-0F27-4851-AD0B-B1B6DCCA7C57}" destId="{B78D4F40-0BED-43DE-9E3B-97E959CE7F00}" srcOrd="2" destOrd="0" presId="urn:microsoft.com/office/officeart/2005/8/layout/orgChart1"/>
    <dgm:cxn modelId="{40AA4A28-2B5F-4DBD-AB0C-8453ED72AFE0}" type="presParOf" srcId="{AE908EC6-0F27-4851-AD0B-B1B6DCCA7C57}" destId="{9C289DD1-B0D8-4F50-AB1A-2D3082C721CA}" srcOrd="3" destOrd="0" presId="urn:microsoft.com/office/officeart/2005/8/layout/orgChart1"/>
    <dgm:cxn modelId="{A6EDC06A-B95B-41A8-9085-6F53A070B41D}" type="presParOf" srcId="{9C289DD1-B0D8-4F50-AB1A-2D3082C721CA}" destId="{3B357909-9C66-422F-92B1-CD09C2B541BE}" srcOrd="0" destOrd="0" presId="urn:microsoft.com/office/officeart/2005/8/layout/orgChart1"/>
    <dgm:cxn modelId="{13397B1A-E1DA-42B0-B092-EEB7848074AC}" type="presParOf" srcId="{3B357909-9C66-422F-92B1-CD09C2B541BE}" destId="{0D867F1F-71FA-4459-ACF2-A232BBF9F2D8}" srcOrd="0" destOrd="0" presId="urn:microsoft.com/office/officeart/2005/8/layout/orgChart1"/>
    <dgm:cxn modelId="{CEFE029F-EBC1-4DB1-9330-28E7B4094286}" type="presParOf" srcId="{3B357909-9C66-422F-92B1-CD09C2B541BE}" destId="{69347513-F575-495C-86D9-7C519539F86D}" srcOrd="1" destOrd="0" presId="urn:microsoft.com/office/officeart/2005/8/layout/orgChart1"/>
    <dgm:cxn modelId="{FAB32270-8275-4559-AA08-813C7946BC79}" type="presParOf" srcId="{9C289DD1-B0D8-4F50-AB1A-2D3082C721CA}" destId="{0B8899B2-68AF-4D98-94FF-74FFDB7CB2DC}" srcOrd="1" destOrd="0" presId="urn:microsoft.com/office/officeart/2005/8/layout/orgChart1"/>
    <dgm:cxn modelId="{B6389D33-344E-4769-A0BE-E572F7680203}" type="presParOf" srcId="{9C289DD1-B0D8-4F50-AB1A-2D3082C721CA}" destId="{1FBA1C9B-2119-4579-BACE-76984D3E799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B08E47-D306-42C8-A63E-C52C4038A4C2}" type="doc">
      <dgm:prSet loTypeId="urn:microsoft.com/office/officeart/2008/layout/VerticalCurvedList" loCatId="list" qsTypeId="urn:microsoft.com/office/officeart/2005/8/quickstyle/3d1" qsCatId="3D" csTypeId="urn:microsoft.com/office/officeart/2005/8/colors/accent1_3" csCatId="accent1" phldr="1"/>
      <dgm:spPr/>
      <dgm:t>
        <a:bodyPr/>
        <a:lstStyle/>
        <a:p>
          <a:endParaRPr lang="en-US"/>
        </a:p>
      </dgm:t>
    </dgm:pt>
    <dgm:pt modelId="{868EE283-EF77-497C-8338-136211792FEE}">
      <dgm:prSet phldrT="[Text]" custT="1"/>
      <dgm:spPr/>
      <dgm:t>
        <a:bodyPr/>
        <a:lstStyle/>
        <a:p>
          <a:r>
            <a:rPr lang="en-US" sz="1600" dirty="0"/>
            <a:t>Investments</a:t>
          </a:r>
        </a:p>
      </dgm:t>
    </dgm:pt>
    <dgm:pt modelId="{A325F966-4FB3-447D-9C10-262E98352001}" type="parTrans" cxnId="{90E68B15-FE95-4229-8A42-CC65B3930116}">
      <dgm:prSet/>
      <dgm:spPr/>
      <dgm:t>
        <a:bodyPr/>
        <a:lstStyle/>
        <a:p>
          <a:endParaRPr lang="en-US"/>
        </a:p>
      </dgm:t>
    </dgm:pt>
    <dgm:pt modelId="{33739769-5D16-4627-A11D-A1E2A74AC539}" type="sibTrans" cxnId="{90E68B15-FE95-4229-8A42-CC65B3930116}">
      <dgm:prSet/>
      <dgm:spPr/>
      <dgm:t>
        <a:bodyPr/>
        <a:lstStyle/>
        <a:p>
          <a:endParaRPr lang="en-US"/>
        </a:p>
      </dgm:t>
    </dgm:pt>
    <dgm:pt modelId="{E9286A3A-94E3-4983-B858-7C0BBEC0E372}">
      <dgm:prSet phldrT="[Text]" custT="1"/>
      <dgm:spPr/>
      <dgm:t>
        <a:bodyPr/>
        <a:lstStyle/>
        <a:p>
          <a:r>
            <a:rPr lang="en-US" sz="1600" dirty="0"/>
            <a:t>Tax and Accounting</a:t>
          </a:r>
        </a:p>
      </dgm:t>
    </dgm:pt>
    <dgm:pt modelId="{1309BB8E-4F62-436B-9257-AD3245BA1749}" type="parTrans" cxnId="{F53C67C7-2239-4764-8082-58B8FC04D6E1}">
      <dgm:prSet/>
      <dgm:spPr/>
      <dgm:t>
        <a:bodyPr/>
        <a:lstStyle/>
        <a:p>
          <a:endParaRPr lang="en-US"/>
        </a:p>
      </dgm:t>
    </dgm:pt>
    <dgm:pt modelId="{01A0A61D-9CBD-42CB-9998-9E478C8B2A3B}" type="sibTrans" cxnId="{F53C67C7-2239-4764-8082-58B8FC04D6E1}">
      <dgm:prSet/>
      <dgm:spPr/>
      <dgm:t>
        <a:bodyPr/>
        <a:lstStyle/>
        <a:p>
          <a:endParaRPr lang="en-US"/>
        </a:p>
      </dgm:t>
    </dgm:pt>
    <dgm:pt modelId="{39547066-ECEB-4DC7-AA6F-F2EB34926A32}">
      <dgm:prSet phldrT="[Text]" custT="1"/>
      <dgm:spPr/>
      <dgm:t>
        <a:bodyPr/>
        <a:lstStyle/>
        <a:p>
          <a:r>
            <a:rPr lang="en-US" sz="1600" dirty="0"/>
            <a:t>Reporting</a:t>
          </a:r>
        </a:p>
      </dgm:t>
    </dgm:pt>
    <dgm:pt modelId="{1128050F-9DF9-4468-A842-F62A4348B659}" type="parTrans" cxnId="{DA7C6A42-DE45-4F2A-BAD4-7AB94005ECFC}">
      <dgm:prSet/>
      <dgm:spPr/>
      <dgm:t>
        <a:bodyPr/>
        <a:lstStyle/>
        <a:p>
          <a:endParaRPr lang="en-US"/>
        </a:p>
      </dgm:t>
    </dgm:pt>
    <dgm:pt modelId="{62FF1C50-3161-4A43-8804-CBD2AD384F8F}" type="sibTrans" cxnId="{DA7C6A42-DE45-4F2A-BAD4-7AB94005ECFC}">
      <dgm:prSet/>
      <dgm:spPr/>
      <dgm:t>
        <a:bodyPr/>
        <a:lstStyle/>
        <a:p>
          <a:endParaRPr lang="en-US"/>
        </a:p>
      </dgm:t>
    </dgm:pt>
    <dgm:pt modelId="{A56EA858-430A-4A57-AA3F-58D947F6491D}">
      <dgm:prSet phldrT="[Text]" custT="1"/>
      <dgm:spPr/>
      <dgm:t>
        <a:bodyPr/>
        <a:lstStyle/>
        <a:p>
          <a:r>
            <a:rPr lang="en-US" sz="1600" dirty="0"/>
            <a:t>Technology</a:t>
          </a:r>
        </a:p>
      </dgm:t>
    </dgm:pt>
    <dgm:pt modelId="{92D1D68D-427A-4DC2-B51E-5654DFF4137E}" type="parTrans" cxnId="{0B702564-DFC5-4BC5-867E-D935CDB1E9ED}">
      <dgm:prSet/>
      <dgm:spPr/>
      <dgm:t>
        <a:bodyPr/>
        <a:lstStyle/>
        <a:p>
          <a:endParaRPr lang="en-US"/>
        </a:p>
      </dgm:t>
    </dgm:pt>
    <dgm:pt modelId="{9C24182A-0B2D-4288-9827-A5ACD032930F}" type="sibTrans" cxnId="{0B702564-DFC5-4BC5-867E-D935CDB1E9ED}">
      <dgm:prSet/>
      <dgm:spPr/>
      <dgm:t>
        <a:bodyPr/>
        <a:lstStyle/>
        <a:p>
          <a:endParaRPr lang="en-US"/>
        </a:p>
      </dgm:t>
    </dgm:pt>
    <dgm:pt modelId="{26CC18EF-7FE8-46D8-A9A4-50C4FC1F03F7}">
      <dgm:prSet phldrT="[Text]" custT="1"/>
      <dgm:spPr/>
      <dgm:t>
        <a:bodyPr/>
        <a:lstStyle/>
        <a:p>
          <a:r>
            <a:rPr lang="en-US" sz="1600" dirty="0"/>
            <a:t>Business Consultant</a:t>
          </a:r>
        </a:p>
      </dgm:t>
    </dgm:pt>
    <dgm:pt modelId="{E560C372-D988-4D39-96CB-5AE8D738C6DA}" type="parTrans" cxnId="{CC4FCB5A-EEAD-4B23-B940-97A8180D390A}">
      <dgm:prSet/>
      <dgm:spPr/>
      <dgm:t>
        <a:bodyPr/>
        <a:lstStyle/>
        <a:p>
          <a:endParaRPr lang="en-US"/>
        </a:p>
      </dgm:t>
    </dgm:pt>
    <dgm:pt modelId="{76312951-FDBC-4829-9E37-0DD25EAE3237}" type="sibTrans" cxnId="{CC4FCB5A-EEAD-4B23-B940-97A8180D390A}">
      <dgm:prSet/>
      <dgm:spPr/>
      <dgm:t>
        <a:bodyPr/>
        <a:lstStyle/>
        <a:p>
          <a:endParaRPr lang="en-US"/>
        </a:p>
      </dgm:t>
    </dgm:pt>
    <dgm:pt modelId="{D236B736-4A32-4FDE-974F-A38FF069CB11}" type="pres">
      <dgm:prSet presAssocID="{84B08E47-D306-42C8-A63E-C52C4038A4C2}" presName="Name0" presStyleCnt="0">
        <dgm:presLayoutVars>
          <dgm:chMax val="7"/>
          <dgm:chPref val="7"/>
          <dgm:dir/>
        </dgm:presLayoutVars>
      </dgm:prSet>
      <dgm:spPr/>
    </dgm:pt>
    <dgm:pt modelId="{2BB3AB09-4F6C-42E2-8834-4FE4B3CF5CE9}" type="pres">
      <dgm:prSet presAssocID="{84B08E47-D306-42C8-A63E-C52C4038A4C2}" presName="Name1" presStyleCnt="0"/>
      <dgm:spPr/>
    </dgm:pt>
    <dgm:pt modelId="{05F3F199-DCAC-4DD0-9C2B-AAA22EA9D218}" type="pres">
      <dgm:prSet presAssocID="{84B08E47-D306-42C8-A63E-C52C4038A4C2}" presName="cycle" presStyleCnt="0"/>
      <dgm:spPr/>
    </dgm:pt>
    <dgm:pt modelId="{7BB7A606-A28F-47A6-A9B3-C05F7659623F}" type="pres">
      <dgm:prSet presAssocID="{84B08E47-D306-42C8-A63E-C52C4038A4C2}" presName="srcNode" presStyleLbl="node1" presStyleIdx="0" presStyleCnt="5"/>
      <dgm:spPr/>
    </dgm:pt>
    <dgm:pt modelId="{8A221B3A-DA8A-481E-AABC-E4229BAE4D93}" type="pres">
      <dgm:prSet presAssocID="{84B08E47-D306-42C8-A63E-C52C4038A4C2}" presName="conn" presStyleLbl="parChTrans1D2" presStyleIdx="0" presStyleCnt="1"/>
      <dgm:spPr/>
    </dgm:pt>
    <dgm:pt modelId="{2E2A36DF-FD46-4396-A4DA-3FBB1DA9D091}" type="pres">
      <dgm:prSet presAssocID="{84B08E47-D306-42C8-A63E-C52C4038A4C2}" presName="extraNode" presStyleLbl="node1" presStyleIdx="0" presStyleCnt="5"/>
      <dgm:spPr/>
    </dgm:pt>
    <dgm:pt modelId="{6D72EFF8-9F88-4081-B134-D200E389F56B}" type="pres">
      <dgm:prSet presAssocID="{84B08E47-D306-42C8-A63E-C52C4038A4C2}" presName="dstNode" presStyleLbl="node1" presStyleIdx="0" presStyleCnt="5"/>
      <dgm:spPr/>
    </dgm:pt>
    <dgm:pt modelId="{F987AF3F-A9CE-408F-B95A-3F1F73525484}" type="pres">
      <dgm:prSet presAssocID="{868EE283-EF77-497C-8338-136211792FEE}" presName="text_1" presStyleLbl="node1" presStyleIdx="0" presStyleCnt="5">
        <dgm:presLayoutVars>
          <dgm:bulletEnabled val="1"/>
        </dgm:presLayoutVars>
      </dgm:prSet>
      <dgm:spPr/>
    </dgm:pt>
    <dgm:pt modelId="{8CBD2E18-57DB-499C-8768-84A1BBDE070F}" type="pres">
      <dgm:prSet presAssocID="{868EE283-EF77-497C-8338-136211792FEE}" presName="accent_1" presStyleCnt="0"/>
      <dgm:spPr/>
    </dgm:pt>
    <dgm:pt modelId="{15774A01-CAB0-41A9-B3BC-EBFB1BBC3973}" type="pres">
      <dgm:prSet presAssocID="{868EE283-EF77-497C-8338-136211792FEE}" presName="accentRepeatNode" presStyleLbl="solidFgAcc1" presStyleIdx="0" presStyleCnt="5"/>
      <dgm:spPr/>
    </dgm:pt>
    <dgm:pt modelId="{91B06904-F9B1-43C4-B134-A5E8AFF4B1E8}" type="pres">
      <dgm:prSet presAssocID="{26CC18EF-7FE8-46D8-A9A4-50C4FC1F03F7}" presName="text_2" presStyleLbl="node1" presStyleIdx="1" presStyleCnt="5">
        <dgm:presLayoutVars>
          <dgm:bulletEnabled val="1"/>
        </dgm:presLayoutVars>
      </dgm:prSet>
      <dgm:spPr/>
    </dgm:pt>
    <dgm:pt modelId="{3B80B12B-C315-468D-B32D-CF1DAF5ED220}" type="pres">
      <dgm:prSet presAssocID="{26CC18EF-7FE8-46D8-A9A4-50C4FC1F03F7}" presName="accent_2" presStyleCnt="0"/>
      <dgm:spPr/>
    </dgm:pt>
    <dgm:pt modelId="{CCE92682-3EFB-42B7-A4A0-D53C7A115A96}" type="pres">
      <dgm:prSet presAssocID="{26CC18EF-7FE8-46D8-A9A4-50C4FC1F03F7}" presName="accentRepeatNode" presStyleLbl="solidFgAcc1" presStyleIdx="1" presStyleCnt="5"/>
      <dgm:spPr/>
    </dgm:pt>
    <dgm:pt modelId="{094ABC52-EABD-44FC-BAF4-F613C49009C2}" type="pres">
      <dgm:prSet presAssocID="{E9286A3A-94E3-4983-B858-7C0BBEC0E372}" presName="text_3" presStyleLbl="node1" presStyleIdx="2" presStyleCnt="5">
        <dgm:presLayoutVars>
          <dgm:bulletEnabled val="1"/>
        </dgm:presLayoutVars>
      </dgm:prSet>
      <dgm:spPr/>
    </dgm:pt>
    <dgm:pt modelId="{00B9DEF5-506E-435B-9925-533B4A50731E}" type="pres">
      <dgm:prSet presAssocID="{E9286A3A-94E3-4983-B858-7C0BBEC0E372}" presName="accent_3" presStyleCnt="0"/>
      <dgm:spPr/>
    </dgm:pt>
    <dgm:pt modelId="{7C64294F-021D-4603-A437-46BDF5384D47}" type="pres">
      <dgm:prSet presAssocID="{E9286A3A-94E3-4983-B858-7C0BBEC0E372}" presName="accentRepeatNode" presStyleLbl="solidFgAcc1" presStyleIdx="2" presStyleCnt="5"/>
      <dgm:spPr/>
    </dgm:pt>
    <dgm:pt modelId="{65A6BA97-024D-463B-9DC2-F5BCD5944D58}" type="pres">
      <dgm:prSet presAssocID="{A56EA858-430A-4A57-AA3F-58D947F6491D}" presName="text_4" presStyleLbl="node1" presStyleIdx="3" presStyleCnt="5">
        <dgm:presLayoutVars>
          <dgm:bulletEnabled val="1"/>
        </dgm:presLayoutVars>
      </dgm:prSet>
      <dgm:spPr/>
    </dgm:pt>
    <dgm:pt modelId="{DECD6762-1D0B-481B-8714-2181E8B37591}" type="pres">
      <dgm:prSet presAssocID="{A56EA858-430A-4A57-AA3F-58D947F6491D}" presName="accent_4" presStyleCnt="0"/>
      <dgm:spPr/>
    </dgm:pt>
    <dgm:pt modelId="{4A86B615-3F17-4028-BD20-2CB14D9B15FA}" type="pres">
      <dgm:prSet presAssocID="{A56EA858-430A-4A57-AA3F-58D947F6491D}" presName="accentRepeatNode" presStyleLbl="solidFgAcc1" presStyleIdx="3" presStyleCnt="5"/>
      <dgm:spPr/>
    </dgm:pt>
    <dgm:pt modelId="{67EB6DFA-F42F-4142-9A6E-2D5DA94CDF93}" type="pres">
      <dgm:prSet presAssocID="{39547066-ECEB-4DC7-AA6F-F2EB34926A32}" presName="text_5" presStyleLbl="node1" presStyleIdx="4" presStyleCnt="5">
        <dgm:presLayoutVars>
          <dgm:bulletEnabled val="1"/>
        </dgm:presLayoutVars>
      </dgm:prSet>
      <dgm:spPr/>
    </dgm:pt>
    <dgm:pt modelId="{C205ECCE-8303-4555-9E09-E5952440FD8D}" type="pres">
      <dgm:prSet presAssocID="{39547066-ECEB-4DC7-AA6F-F2EB34926A32}" presName="accent_5" presStyleCnt="0"/>
      <dgm:spPr/>
    </dgm:pt>
    <dgm:pt modelId="{7088DBE5-9B3E-48CF-A67C-079B9E1DB630}" type="pres">
      <dgm:prSet presAssocID="{39547066-ECEB-4DC7-AA6F-F2EB34926A32}" presName="accentRepeatNode" presStyleLbl="solidFgAcc1" presStyleIdx="4" presStyleCnt="5"/>
      <dgm:spPr/>
    </dgm:pt>
  </dgm:ptLst>
  <dgm:cxnLst>
    <dgm:cxn modelId="{90E68B15-FE95-4229-8A42-CC65B3930116}" srcId="{84B08E47-D306-42C8-A63E-C52C4038A4C2}" destId="{868EE283-EF77-497C-8338-136211792FEE}" srcOrd="0" destOrd="0" parTransId="{A325F966-4FB3-447D-9C10-262E98352001}" sibTransId="{33739769-5D16-4627-A11D-A1E2A74AC539}"/>
    <dgm:cxn modelId="{2F52BE2E-E780-42F8-A0F0-C1050DC90958}" type="presOf" srcId="{868EE283-EF77-497C-8338-136211792FEE}" destId="{F987AF3F-A9CE-408F-B95A-3F1F73525484}" srcOrd="0" destOrd="0" presId="urn:microsoft.com/office/officeart/2008/layout/VerticalCurvedList"/>
    <dgm:cxn modelId="{8C1D7936-67E5-4D58-B3FC-5CCB330915E0}" type="presOf" srcId="{84B08E47-D306-42C8-A63E-C52C4038A4C2}" destId="{D236B736-4A32-4FDE-974F-A38FF069CB11}" srcOrd="0" destOrd="0" presId="urn:microsoft.com/office/officeart/2008/layout/VerticalCurvedList"/>
    <dgm:cxn modelId="{32B2DF41-371F-4CFA-ABC2-4A054A31B7DB}" type="presOf" srcId="{39547066-ECEB-4DC7-AA6F-F2EB34926A32}" destId="{67EB6DFA-F42F-4142-9A6E-2D5DA94CDF93}" srcOrd="0" destOrd="0" presId="urn:microsoft.com/office/officeart/2008/layout/VerticalCurvedList"/>
    <dgm:cxn modelId="{DA7C6A42-DE45-4F2A-BAD4-7AB94005ECFC}" srcId="{84B08E47-D306-42C8-A63E-C52C4038A4C2}" destId="{39547066-ECEB-4DC7-AA6F-F2EB34926A32}" srcOrd="4" destOrd="0" parTransId="{1128050F-9DF9-4468-A842-F62A4348B659}" sibTransId="{62FF1C50-3161-4A43-8804-CBD2AD384F8F}"/>
    <dgm:cxn modelId="{0B702564-DFC5-4BC5-867E-D935CDB1E9ED}" srcId="{84B08E47-D306-42C8-A63E-C52C4038A4C2}" destId="{A56EA858-430A-4A57-AA3F-58D947F6491D}" srcOrd="3" destOrd="0" parTransId="{92D1D68D-427A-4DC2-B51E-5654DFF4137E}" sibTransId="{9C24182A-0B2D-4288-9827-A5ACD032930F}"/>
    <dgm:cxn modelId="{53BD0F51-75B5-4186-A5CA-AC3D9EB2EB66}" type="presOf" srcId="{E9286A3A-94E3-4983-B858-7C0BBEC0E372}" destId="{094ABC52-EABD-44FC-BAF4-F613C49009C2}" srcOrd="0" destOrd="0" presId="urn:microsoft.com/office/officeart/2008/layout/VerticalCurvedList"/>
    <dgm:cxn modelId="{31451C77-98E6-4307-96BC-637F6EFB6CB3}" type="presOf" srcId="{33739769-5D16-4627-A11D-A1E2A74AC539}" destId="{8A221B3A-DA8A-481E-AABC-E4229BAE4D93}" srcOrd="0" destOrd="0" presId="urn:microsoft.com/office/officeart/2008/layout/VerticalCurvedList"/>
    <dgm:cxn modelId="{CC4FCB5A-EEAD-4B23-B940-97A8180D390A}" srcId="{84B08E47-D306-42C8-A63E-C52C4038A4C2}" destId="{26CC18EF-7FE8-46D8-A9A4-50C4FC1F03F7}" srcOrd="1" destOrd="0" parTransId="{E560C372-D988-4D39-96CB-5AE8D738C6DA}" sibTransId="{76312951-FDBC-4829-9E37-0DD25EAE3237}"/>
    <dgm:cxn modelId="{E7E53E8C-C066-4D2C-A462-6A88CC74B7E5}" type="presOf" srcId="{26CC18EF-7FE8-46D8-A9A4-50C4FC1F03F7}" destId="{91B06904-F9B1-43C4-B134-A5E8AFF4B1E8}" srcOrd="0" destOrd="0" presId="urn:microsoft.com/office/officeart/2008/layout/VerticalCurvedList"/>
    <dgm:cxn modelId="{F53C67C7-2239-4764-8082-58B8FC04D6E1}" srcId="{84B08E47-D306-42C8-A63E-C52C4038A4C2}" destId="{E9286A3A-94E3-4983-B858-7C0BBEC0E372}" srcOrd="2" destOrd="0" parTransId="{1309BB8E-4F62-436B-9257-AD3245BA1749}" sibTransId="{01A0A61D-9CBD-42CB-9998-9E478C8B2A3B}"/>
    <dgm:cxn modelId="{74AAE5E7-28E8-401F-BD98-0E73D30FC03D}" type="presOf" srcId="{A56EA858-430A-4A57-AA3F-58D947F6491D}" destId="{65A6BA97-024D-463B-9DC2-F5BCD5944D58}" srcOrd="0" destOrd="0" presId="urn:microsoft.com/office/officeart/2008/layout/VerticalCurvedList"/>
    <dgm:cxn modelId="{0874120B-4525-4DB1-89EC-315F2696EB86}" type="presParOf" srcId="{D236B736-4A32-4FDE-974F-A38FF069CB11}" destId="{2BB3AB09-4F6C-42E2-8834-4FE4B3CF5CE9}" srcOrd="0" destOrd="0" presId="urn:microsoft.com/office/officeart/2008/layout/VerticalCurvedList"/>
    <dgm:cxn modelId="{B8E946C2-9612-400E-9DBA-28C24DB0D6E7}" type="presParOf" srcId="{2BB3AB09-4F6C-42E2-8834-4FE4B3CF5CE9}" destId="{05F3F199-DCAC-4DD0-9C2B-AAA22EA9D218}" srcOrd="0" destOrd="0" presId="urn:microsoft.com/office/officeart/2008/layout/VerticalCurvedList"/>
    <dgm:cxn modelId="{C9F328BA-C168-4764-A358-EB64F79DFC3B}" type="presParOf" srcId="{05F3F199-DCAC-4DD0-9C2B-AAA22EA9D218}" destId="{7BB7A606-A28F-47A6-A9B3-C05F7659623F}" srcOrd="0" destOrd="0" presId="urn:microsoft.com/office/officeart/2008/layout/VerticalCurvedList"/>
    <dgm:cxn modelId="{5B2C2B84-2C2A-49EC-8934-A6EFB0E0FCF4}" type="presParOf" srcId="{05F3F199-DCAC-4DD0-9C2B-AAA22EA9D218}" destId="{8A221B3A-DA8A-481E-AABC-E4229BAE4D93}" srcOrd="1" destOrd="0" presId="urn:microsoft.com/office/officeart/2008/layout/VerticalCurvedList"/>
    <dgm:cxn modelId="{49F726A0-3808-4A94-87EA-FFE657716DDD}" type="presParOf" srcId="{05F3F199-DCAC-4DD0-9C2B-AAA22EA9D218}" destId="{2E2A36DF-FD46-4396-A4DA-3FBB1DA9D091}" srcOrd="2" destOrd="0" presId="urn:microsoft.com/office/officeart/2008/layout/VerticalCurvedList"/>
    <dgm:cxn modelId="{651B5DEA-62A3-4896-A108-92E7BA8D5F78}" type="presParOf" srcId="{05F3F199-DCAC-4DD0-9C2B-AAA22EA9D218}" destId="{6D72EFF8-9F88-4081-B134-D200E389F56B}" srcOrd="3" destOrd="0" presId="urn:microsoft.com/office/officeart/2008/layout/VerticalCurvedList"/>
    <dgm:cxn modelId="{6F2B52E7-7D74-4046-B0D8-28EEB2CF7E4C}" type="presParOf" srcId="{2BB3AB09-4F6C-42E2-8834-4FE4B3CF5CE9}" destId="{F987AF3F-A9CE-408F-B95A-3F1F73525484}" srcOrd="1" destOrd="0" presId="urn:microsoft.com/office/officeart/2008/layout/VerticalCurvedList"/>
    <dgm:cxn modelId="{878C5D2D-C0C8-4E47-9B5A-63176059CCAE}" type="presParOf" srcId="{2BB3AB09-4F6C-42E2-8834-4FE4B3CF5CE9}" destId="{8CBD2E18-57DB-499C-8768-84A1BBDE070F}" srcOrd="2" destOrd="0" presId="urn:microsoft.com/office/officeart/2008/layout/VerticalCurvedList"/>
    <dgm:cxn modelId="{95CC3FC6-7EEB-4349-803B-60BF1E80A805}" type="presParOf" srcId="{8CBD2E18-57DB-499C-8768-84A1BBDE070F}" destId="{15774A01-CAB0-41A9-B3BC-EBFB1BBC3973}" srcOrd="0" destOrd="0" presId="urn:microsoft.com/office/officeart/2008/layout/VerticalCurvedList"/>
    <dgm:cxn modelId="{3DDD58DF-6408-4381-BC08-34C669F26AD2}" type="presParOf" srcId="{2BB3AB09-4F6C-42E2-8834-4FE4B3CF5CE9}" destId="{91B06904-F9B1-43C4-B134-A5E8AFF4B1E8}" srcOrd="3" destOrd="0" presId="urn:microsoft.com/office/officeart/2008/layout/VerticalCurvedList"/>
    <dgm:cxn modelId="{EBC434DA-3A20-4F7D-9C8C-F4C67554B79F}" type="presParOf" srcId="{2BB3AB09-4F6C-42E2-8834-4FE4B3CF5CE9}" destId="{3B80B12B-C315-468D-B32D-CF1DAF5ED220}" srcOrd="4" destOrd="0" presId="urn:microsoft.com/office/officeart/2008/layout/VerticalCurvedList"/>
    <dgm:cxn modelId="{6F7EF30A-C482-4209-A330-75A3C80D1C40}" type="presParOf" srcId="{3B80B12B-C315-468D-B32D-CF1DAF5ED220}" destId="{CCE92682-3EFB-42B7-A4A0-D53C7A115A96}" srcOrd="0" destOrd="0" presId="urn:microsoft.com/office/officeart/2008/layout/VerticalCurvedList"/>
    <dgm:cxn modelId="{3D697E05-BF73-4F05-9AB4-759854B05A60}" type="presParOf" srcId="{2BB3AB09-4F6C-42E2-8834-4FE4B3CF5CE9}" destId="{094ABC52-EABD-44FC-BAF4-F613C49009C2}" srcOrd="5" destOrd="0" presId="urn:microsoft.com/office/officeart/2008/layout/VerticalCurvedList"/>
    <dgm:cxn modelId="{6066DDF9-0A40-49FD-95FC-B4168446FECE}" type="presParOf" srcId="{2BB3AB09-4F6C-42E2-8834-4FE4B3CF5CE9}" destId="{00B9DEF5-506E-435B-9925-533B4A50731E}" srcOrd="6" destOrd="0" presId="urn:microsoft.com/office/officeart/2008/layout/VerticalCurvedList"/>
    <dgm:cxn modelId="{7306BF5F-59A3-447F-A328-21EAD9F89C8E}" type="presParOf" srcId="{00B9DEF5-506E-435B-9925-533B4A50731E}" destId="{7C64294F-021D-4603-A437-46BDF5384D47}" srcOrd="0" destOrd="0" presId="urn:microsoft.com/office/officeart/2008/layout/VerticalCurvedList"/>
    <dgm:cxn modelId="{6B8E845F-7F1C-4BCB-9AD9-693A66D3B431}" type="presParOf" srcId="{2BB3AB09-4F6C-42E2-8834-4FE4B3CF5CE9}" destId="{65A6BA97-024D-463B-9DC2-F5BCD5944D58}" srcOrd="7" destOrd="0" presId="urn:microsoft.com/office/officeart/2008/layout/VerticalCurvedList"/>
    <dgm:cxn modelId="{FDA6CECA-32E8-48DB-ACD4-EBCFAA91E10F}" type="presParOf" srcId="{2BB3AB09-4F6C-42E2-8834-4FE4B3CF5CE9}" destId="{DECD6762-1D0B-481B-8714-2181E8B37591}" srcOrd="8" destOrd="0" presId="urn:microsoft.com/office/officeart/2008/layout/VerticalCurvedList"/>
    <dgm:cxn modelId="{15A4AAFD-9582-4FE7-A1B2-4E4F8BC36207}" type="presParOf" srcId="{DECD6762-1D0B-481B-8714-2181E8B37591}" destId="{4A86B615-3F17-4028-BD20-2CB14D9B15FA}" srcOrd="0" destOrd="0" presId="urn:microsoft.com/office/officeart/2008/layout/VerticalCurvedList"/>
    <dgm:cxn modelId="{D3D009B2-2A2D-4029-B4C8-B9DAB9755398}" type="presParOf" srcId="{2BB3AB09-4F6C-42E2-8834-4FE4B3CF5CE9}" destId="{67EB6DFA-F42F-4142-9A6E-2D5DA94CDF93}" srcOrd="9" destOrd="0" presId="urn:microsoft.com/office/officeart/2008/layout/VerticalCurvedList"/>
    <dgm:cxn modelId="{EF3EBBFC-7ED6-4B42-9A43-6B63E0C8EB0C}" type="presParOf" srcId="{2BB3AB09-4F6C-42E2-8834-4FE4B3CF5CE9}" destId="{C205ECCE-8303-4555-9E09-E5952440FD8D}" srcOrd="10" destOrd="0" presId="urn:microsoft.com/office/officeart/2008/layout/VerticalCurvedList"/>
    <dgm:cxn modelId="{72353AFE-65B4-4A2A-8B04-6E7C0DFF74E4}" type="presParOf" srcId="{C205ECCE-8303-4555-9E09-E5952440FD8D}" destId="{7088DBE5-9B3E-48CF-A67C-079B9E1DB630}" srcOrd="0" destOrd="0" presId="urn:microsoft.com/office/officeart/2008/layout/VerticalCurv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ECC25BA-8AAD-45B1-8BED-48891C51089C}" type="doc">
      <dgm:prSet loTypeId="urn:microsoft.com/office/officeart/2005/8/layout/orgChart1" loCatId="hierarchy" qsTypeId="urn:microsoft.com/office/officeart/2005/8/quickstyle/3d3" qsCatId="3D" csTypeId="urn:microsoft.com/office/officeart/2005/8/colors/accent1_4" csCatId="accent1" phldr="1"/>
      <dgm:spPr/>
      <dgm:t>
        <a:bodyPr/>
        <a:lstStyle/>
        <a:p>
          <a:endParaRPr lang="en-US"/>
        </a:p>
      </dgm:t>
    </dgm:pt>
    <dgm:pt modelId="{C676C0AB-09F5-47CD-885A-06473F4472F8}">
      <dgm:prSet phldrT="[Text]"/>
      <dgm:spPr/>
      <dgm:t>
        <a:bodyPr/>
        <a:lstStyle/>
        <a:p>
          <a:r>
            <a:rPr lang="en-US" dirty="0"/>
            <a:t>CEO/COO/</a:t>
          </a:r>
        </a:p>
        <a:p>
          <a:r>
            <a:rPr lang="en-US" dirty="0"/>
            <a:t>Director</a:t>
          </a:r>
        </a:p>
      </dgm:t>
    </dgm:pt>
    <dgm:pt modelId="{4AC3A82C-C6FA-4524-A0D5-BBED7D94D8AF}" type="parTrans" cxnId="{363EF81F-EC7F-428B-A3BD-1ECDFA796464}">
      <dgm:prSet/>
      <dgm:spPr/>
      <dgm:t>
        <a:bodyPr/>
        <a:lstStyle/>
        <a:p>
          <a:endParaRPr lang="en-US"/>
        </a:p>
      </dgm:t>
    </dgm:pt>
    <dgm:pt modelId="{9F630071-CD1B-41FF-9DB6-E1CC5B68ADE7}" type="sibTrans" cxnId="{363EF81F-EC7F-428B-A3BD-1ECDFA796464}">
      <dgm:prSet/>
      <dgm:spPr/>
      <dgm:t>
        <a:bodyPr/>
        <a:lstStyle/>
        <a:p>
          <a:endParaRPr lang="en-US"/>
        </a:p>
      </dgm:t>
    </dgm:pt>
    <dgm:pt modelId="{0F845807-D75F-4656-9EE1-63179F425824}" type="asst">
      <dgm:prSet phldrT="[Text]"/>
      <dgm:spPr/>
      <dgm:t>
        <a:bodyPr/>
        <a:lstStyle/>
        <a:p>
          <a:r>
            <a:rPr lang="en-US" dirty="0"/>
            <a:t>Exec. Admin</a:t>
          </a:r>
        </a:p>
      </dgm:t>
    </dgm:pt>
    <dgm:pt modelId="{619390F7-C27C-477E-BC19-CB1E8DBA795A}" type="parTrans" cxnId="{AAF78222-AAD9-45B0-9684-E26172CA3983}">
      <dgm:prSet/>
      <dgm:spPr/>
      <dgm:t>
        <a:bodyPr/>
        <a:lstStyle/>
        <a:p>
          <a:endParaRPr lang="en-US"/>
        </a:p>
      </dgm:t>
    </dgm:pt>
    <dgm:pt modelId="{0831E1D0-F7A7-4B62-8CD6-4159DE404ADC}" type="sibTrans" cxnId="{AAF78222-AAD9-45B0-9684-E26172CA3983}">
      <dgm:prSet/>
      <dgm:spPr/>
      <dgm:t>
        <a:bodyPr/>
        <a:lstStyle/>
        <a:p>
          <a:endParaRPr lang="en-US"/>
        </a:p>
      </dgm:t>
    </dgm:pt>
    <dgm:pt modelId="{825A0AC0-7CBA-4018-AF2B-B99B809EC741}">
      <dgm:prSet phldrT="[Text]"/>
      <dgm:spPr/>
      <dgm:t>
        <a:bodyPr/>
        <a:lstStyle/>
        <a:p>
          <a:r>
            <a:rPr lang="en-US" dirty="0"/>
            <a:t>Investments</a:t>
          </a:r>
        </a:p>
      </dgm:t>
    </dgm:pt>
    <dgm:pt modelId="{71068ADF-6319-47C1-AC59-60B7AFBD9D6E}" type="parTrans" cxnId="{45C3D029-8B83-4011-A6E6-7EDDBA25917C}">
      <dgm:prSet/>
      <dgm:spPr/>
      <dgm:t>
        <a:bodyPr/>
        <a:lstStyle/>
        <a:p>
          <a:endParaRPr lang="en-US"/>
        </a:p>
      </dgm:t>
    </dgm:pt>
    <dgm:pt modelId="{FCBC68CD-992B-4F46-81EE-F76E3209E826}" type="sibTrans" cxnId="{45C3D029-8B83-4011-A6E6-7EDDBA25917C}">
      <dgm:prSet/>
      <dgm:spPr/>
      <dgm:t>
        <a:bodyPr/>
        <a:lstStyle/>
        <a:p>
          <a:endParaRPr lang="en-US"/>
        </a:p>
      </dgm:t>
    </dgm:pt>
    <dgm:pt modelId="{8EF5D7B6-7E98-4B60-BF46-C2CFD9845528}">
      <dgm:prSet phldrT="[Text]"/>
      <dgm:spPr/>
      <dgm:t>
        <a:bodyPr/>
        <a:lstStyle/>
        <a:p>
          <a:r>
            <a:rPr lang="en-US" dirty="0"/>
            <a:t>Family Services</a:t>
          </a:r>
        </a:p>
      </dgm:t>
    </dgm:pt>
    <dgm:pt modelId="{18F9C2EA-823C-4C47-9978-25A09F668B5A}" type="parTrans" cxnId="{4ED82A47-DB3B-4CF1-8778-481B3101AEED}">
      <dgm:prSet/>
      <dgm:spPr/>
      <dgm:t>
        <a:bodyPr/>
        <a:lstStyle/>
        <a:p>
          <a:endParaRPr lang="en-US"/>
        </a:p>
      </dgm:t>
    </dgm:pt>
    <dgm:pt modelId="{92D3160C-494E-4B82-B7F2-A8CB69E923E3}" type="sibTrans" cxnId="{4ED82A47-DB3B-4CF1-8778-481B3101AEED}">
      <dgm:prSet/>
      <dgm:spPr/>
      <dgm:t>
        <a:bodyPr/>
        <a:lstStyle/>
        <a:p>
          <a:endParaRPr lang="en-US"/>
        </a:p>
      </dgm:t>
    </dgm:pt>
    <dgm:pt modelId="{993A2285-E298-4B32-BBD4-FBCD156A3A21}">
      <dgm:prSet phldrT="[Text]"/>
      <dgm:spPr/>
      <dgm:t>
        <a:bodyPr/>
        <a:lstStyle/>
        <a:p>
          <a:r>
            <a:rPr lang="en-US" dirty="0"/>
            <a:t>Legal</a:t>
          </a:r>
        </a:p>
      </dgm:t>
    </dgm:pt>
    <dgm:pt modelId="{A4AD3CB9-6ECC-4EE1-8410-4ACA43DEA6C3}" type="parTrans" cxnId="{F664D12F-630C-4C2C-83E2-4C379954C2D9}">
      <dgm:prSet/>
      <dgm:spPr/>
      <dgm:t>
        <a:bodyPr/>
        <a:lstStyle/>
        <a:p>
          <a:endParaRPr lang="en-US"/>
        </a:p>
      </dgm:t>
    </dgm:pt>
    <dgm:pt modelId="{5C718306-98A4-4DD4-8304-246068728BBD}" type="sibTrans" cxnId="{F664D12F-630C-4C2C-83E2-4C379954C2D9}">
      <dgm:prSet/>
      <dgm:spPr/>
      <dgm:t>
        <a:bodyPr/>
        <a:lstStyle/>
        <a:p>
          <a:endParaRPr lang="en-US"/>
        </a:p>
      </dgm:t>
    </dgm:pt>
    <dgm:pt modelId="{89207BA9-7F36-4711-A171-9FFC351A4B13}">
      <dgm:prSet phldrT="[Text]"/>
      <dgm:spPr/>
      <dgm:t>
        <a:bodyPr/>
        <a:lstStyle/>
        <a:p>
          <a:r>
            <a:rPr lang="en-US" dirty="0"/>
            <a:t>Operations</a:t>
          </a:r>
        </a:p>
      </dgm:t>
    </dgm:pt>
    <dgm:pt modelId="{68B3AEB5-FB04-46CA-A9D5-D24968AB83E8}" type="parTrans" cxnId="{B69DE62B-5A63-4A92-9060-18CBE00417C4}">
      <dgm:prSet/>
      <dgm:spPr/>
      <dgm:t>
        <a:bodyPr/>
        <a:lstStyle/>
        <a:p>
          <a:endParaRPr lang="en-US"/>
        </a:p>
      </dgm:t>
    </dgm:pt>
    <dgm:pt modelId="{0196279B-AC96-4666-AC4A-8E3864A3398F}" type="sibTrans" cxnId="{B69DE62B-5A63-4A92-9060-18CBE00417C4}">
      <dgm:prSet/>
      <dgm:spPr/>
      <dgm:t>
        <a:bodyPr/>
        <a:lstStyle/>
        <a:p>
          <a:endParaRPr lang="en-US"/>
        </a:p>
      </dgm:t>
    </dgm:pt>
    <dgm:pt modelId="{49FBA386-07A4-42AB-A302-650B0495A28D}">
      <dgm:prSet phldrT="[Text]"/>
      <dgm:spPr/>
      <dgm:t>
        <a:bodyPr/>
        <a:lstStyle/>
        <a:p>
          <a:r>
            <a:rPr lang="en-US" dirty="0"/>
            <a:t>Administration &amp; Accounting</a:t>
          </a:r>
        </a:p>
      </dgm:t>
    </dgm:pt>
    <dgm:pt modelId="{D9577959-A1DC-4741-8550-8D1C5D4A147E}" type="parTrans" cxnId="{054FBCEA-E621-4462-BA9F-3AAECDCFD097}">
      <dgm:prSet/>
      <dgm:spPr/>
      <dgm:t>
        <a:bodyPr/>
        <a:lstStyle/>
        <a:p>
          <a:endParaRPr lang="en-US"/>
        </a:p>
      </dgm:t>
    </dgm:pt>
    <dgm:pt modelId="{F846D13E-98D3-48CA-9715-C37A1C3E2678}" type="sibTrans" cxnId="{054FBCEA-E621-4462-BA9F-3AAECDCFD097}">
      <dgm:prSet/>
      <dgm:spPr/>
      <dgm:t>
        <a:bodyPr/>
        <a:lstStyle/>
        <a:p>
          <a:endParaRPr lang="en-US"/>
        </a:p>
      </dgm:t>
    </dgm:pt>
    <dgm:pt modelId="{C5DE5191-3370-48C3-9932-5E0EA7764048}">
      <dgm:prSet phldrT="[Text]"/>
      <dgm:spPr/>
      <dgm:t>
        <a:bodyPr/>
        <a:lstStyle/>
        <a:p>
          <a:r>
            <a:rPr lang="en-US" dirty="0"/>
            <a:t>Contracts</a:t>
          </a:r>
        </a:p>
      </dgm:t>
    </dgm:pt>
    <dgm:pt modelId="{B7970005-782C-483E-BE75-FE06D6B1696D}" type="parTrans" cxnId="{6AFD1DDF-277D-4C2C-926C-0176FF003B13}">
      <dgm:prSet/>
      <dgm:spPr/>
      <dgm:t>
        <a:bodyPr/>
        <a:lstStyle/>
        <a:p>
          <a:endParaRPr lang="en-US"/>
        </a:p>
      </dgm:t>
    </dgm:pt>
    <dgm:pt modelId="{38EE6604-A503-434A-95B5-9C9C1642EE68}" type="sibTrans" cxnId="{6AFD1DDF-277D-4C2C-926C-0176FF003B13}">
      <dgm:prSet/>
      <dgm:spPr/>
      <dgm:t>
        <a:bodyPr/>
        <a:lstStyle/>
        <a:p>
          <a:endParaRPr lang="en-US"/>
        </a:p>
      </dgm:t>
    </dgm:pt>
    <dgm:pt modelId="{BE7CE997-9C9C-4E10-A7C5-B008BCF0E81F}">
      <dgm:prSet phldrT="[Text]"/>
      <dgm:spPr/>
      <dgm:t>
        <a:bodyPr/>
        <a:lstStyle/>
        <a:p>
          <a:r>
            <a:rPr lang="en-US" dirty="0"/>
            <a:t>Support Services</a:t>
          </a:r>
        </a:p>
      </dgm:t>
    </dgm:pt>
    <dgm:pt modelId="{FDD3FE1C-8545-4EC6-A4A5-BFF74B07EE1A}" type="parTrans" cxnId="{4695B8B5-2E4B-4CA1-86F4-AF5AB77306F0}">
      <dgm:prSet/>
      <dgm:spPr/>
      <dgm:t>
        <a:bodyPr/>
        <a:lstStyle/>
        <a:p>
          <a:endParaRPr lang="en-US"/>
        </a:p>
      </dgm:t>
    </dgm:pt>
    <dgm:pt modelId="{ABEB4C25-794A-4420-8C46-72E93C4BA018}" type="sibTrans" cxnId="{4695B8B5-2E4B-4CA1-86F4-AF5AB77306F0}">
      <dgm:prSet/>
      <dgm:spPr/>
      <dgm:t>
        <a:bodyPr/>
        <a:lstStyle/>
        <a:p>
          <a:endParaRPr lang="en-US"/>
        </a:p>
      </dgm:t>
    </dgm:pt>
    <dgm:pt modelId="{2EA35895-5D09-49E9-A45E-8A8E754E1232}">
      <dgm:prSet phldrT="[Text]"/>
      <dgm:spPr/>
      <dgm:t>
        <a:bodyPr/>
        <a:lstStyle/>
        <a:p>
          <a:r>
            <a:rPr lang="en-US" dirty="0"/>
            <a:t>Portfolio Mgt.</a:t>
          </a:r>
        </a:p>
      </dgm:t>
    </dgm:pt>
    <dgm:pt modelId="{28120D4D-19EA-49CA-95AD-0E33D1120511}" type="parTrans" cxnId="{B2D601E9-0F04-467E-A361-BEA3AC6BB752}">
      <dgm:prSet/>
      <dgm:spPr/>
      <dgm:t>
        <a:bodyPr/>
        <a:lstStyle/>
        <a:p>
          <a:endParaRPr lang="en-US"/>
        </a:p>
      </dgm:t>
    </dgm:pt>
    <dgm:pt modelId="{1C8AF37E-5BF3-4511-B23A-12A5DC643537}" type="sibTrans" cxnId="{B2D601E9-0F04-467E-A361-BEA3AC6BB752}">
      <dgm:prSet/>
      <dgm:spPr/>
      <dgm:t>
        <a:bodyPr/>
        <a:lstStyle/>
        <a:p>
          <a:endParaRPr lang="en-US"/>
        </a:p>
      </dgm:t>
    </dgm:pt>
    <dgm:pt modelId="{70675604-5E80-43B6-AAAE-AEAD37A559B1}">
      <dgm:prSet phldrT="[Text]"/>
      <dgm:spPr/>
      <dgm:t>
        <a:bodyPr/>
        <a:lstStyle/>
        <a:p>
          <a:r>
            <a:rPr lang="en-US" dirty="0"/>
            <a:t>Finance</a:t>
          </a:r>
        </a:p>
      </dgm:t>
    </dgm:pt>
    <dgm:pt modelId="{FFAA8397-AA8A-4761-8518-31785DD1AE7D}" type="parTrans" cxnId="{204589B5-C01E-41AB-9684-29E0A96FDAA2}">
      <dgm:prSet/>
      <dgm:spPr/>
      <dgm:t>
        <a:bodyPr/>
        <a:lstStyle/>
        <a:p>
          <a:endParaRPr lang="en-US"/>
        </a:p>
      </dgm:t>
    </dgm:pt>
    <dgm:pt modelId="{692F6E2E-A9B1-47BC-84A4-E3EC97E78BDF}" type="sibTrans" cxnId="{204589B5-C01E-41AB-9684-29E0A96FDAA2}">
      <dgm:prSet/>
      <dgm:spPr/>
      <dgm:t>
        <a:bodyPr/>
        <a:lstStyle/>
        <a:p>
          <a:endParaRPr lang="en-US"/>
        </a:p>
      </dgm:t>
    </dgm:pt>
    <dgm:pt modelId="{80A4F2B8-B93E-41EF-B8DB-47604BD59015}">
      <dgm:prSet phldrT="[Text]"/>
      <dgm:spPr/>
      <dgm:t>
        <a:bodyPr/>
        <a:lstStyle/>
        <a:p>
          <a:r>
            <a:rPr lang="en-US" dirty="0"/>
            <a:t>Reporting</a:t>
          </a:r>
        </a:p>
      </dgm:t>
    </dgm:pt>
    <dgm:pt modelId="{35CC7318-62FE-499A-8941-CADEE9D4A0DE}" type="parTrans" cxnId="{1E7835F0-A28D-48E5-9B53-03557CCD5643}">
      <dgm:prSet/>
      <dgm:spPr/>
      <dgm:t>
        <a:bodyPr/>
        <a:lstStyle/>
        <a:p>
          <a:endParaRPr lang="en-US"/>
        </a:p>
      </dgm:t>
    </dgm:pt>
    <dgm:pt modelId="{AED612AE-4475-4E64-8EF0-D5032E32A749}" type="sibTrans" cxnId="{1E7835F0-A28D-48E5-9B53-03557CCD5643}">
      <dgm:prSet/>
      <dgm:spPr/>
      <dgm:t>
        <a:bodyPr/>
        <a:lstStyle/>
        <a:p>
          <a:endParaRPr lang="en-US"/>
        </a:p>
      </dgm:t>
    </dgm:pt>
    <dgm:pt modelId="{DDA05991-292F-414E-8EAC-E736105A372E}" type="pres">
      <dgm:prSet presAssocID="{AECC25BA-8AAD-45B1-8BED-48891C51089C}" presName="hierChild1" presStyleCnt="0">
        <dgm:presLayoutVars>
          <dgm:orgChart val="1"/>
          <dgm:chPref val="1"/>
          <dgm:dir/>
          <dgm:animOne val="branch"/>
          <dgm:animLvl val="lvl"/>
          <dgm:resizeHandles/>
        </dgm:presLayoutVars>
      </dgm:prSet>
      <dgm:spPr/>
    </dgm:pt>
    <dgm:pt modelId="{486A9C2C-6FD0-4D05-808C-A64290D61182}" type="pres">
      <dgm:prSet presAssocID="{C676C0AB-09F5-47CD-885A-06473F4472F8}" presName="hierRoot1" presStyleCnt="0">
        <dgm:presLayoutVars>
          <dgm:hierBranch val="init"/>
        </dgm:presLayoutVars>
      </dgm:prSet>
      <dgm:spPr/>
    </dgm:pt>
    <dgm:pt modelId="{CD59D88E-5988-43B7-9BD4-B23710016879}" type="pres">
      <dgm:prSet presAssocID="{C676C0AB-09F5-47CD-885A-06473F4472F8}" presName="rootComposite1" presStyleCnt="0"/>
      <dgm:spPr/>
    </dgm:pt>
    <dgm:pt modelId="{DED1B8BB-B87F-4738-9133-91E293C567C1}" type="pres">
      <dgm:prSet presAssocID="{C676C0AB-09F5-47CD-885A-06473F4472F8}" presName="rootText1" presStyleLbl="node0" presStyleIdx="0" presStyleCnt="1">
        <dgm:presLayoutVars>
          <dgm:chPref val="3"/>
        </dgm:presLayoutVars>
      </dgm:prSet>
      <dgm:spPr/>
    </dgm:pt>
    <dgm:pt modelId="{A69281A7-491D-48E0-A473-E1F9745E4480}" type="pres">
      <dgm:prSet presAssocID="{C676C0AB-09F5-47CD-885A-06473F4472F8}" presName="rootConnector1" presStyleLbl="node1" presStyleIdx="0" presStyleCnt="0"/>
      <dgm:spPr/>
    </dgm:pt>
    <dgm:pt modelId="{1E08BF64-E9F5-44C5-9FEF-987D61DF67C7}" type="pres">
      <dgm:prSet presAssocID="{C676C0AB-09F5-47CD-885A-06473F4472F8}" presName="hierChild2" presStyleCnt="0"/>
      <dgm:spPr/>
    </dgm:pt>
    <dgm:pt modelId="{CC062F47-CD91-4B0B-882D-C7A4AC9F1EF7}" type="pres">
      <dgm:prSet presAssocID="{71068ADF-6319-47C1-AC59-60B7AFBD9D6E}" presName="Name37" presStyleLbl="parChTrans1D2" presStyleIdx="0" presStyleCnt="6"/>
      <dgm:spPr/>
    </dgm:pt>
    <dgm:pt modelId="{CF5CC8E4-944E-4E7E-A203-46B3627CA402}" type="pres">
      <dgm:prSet presAssocID="{825A0AC0-7CBA-4018-AF2B-B99B809EC741}" presName="hierRoot2" presStyleCnt="0">
        <dgm:presLayoutVars>
          <dgm:hierBranch val="init"/>
        </dgm:presLayoutVars>
      </dgm:prSet>
      <dgm:spPr/>
    </dgm:pt>
    <dgm:pt modelId="{5E5645EB-6C09-4A31-BC4C-47C3E3F42DE3}" type="pres">
      <dgm:prSet presAssocID="{825A0AC0-7CBA-4018-AF2B-B99B809EC741}" presName="rootComposite" presStyleCnt="0"/>
      <dgm:spPr/>
    </dgm:pt>
    <dgm:pt modelId="{4335E357-9692-4FF0-96FA-3A0A29FABBD2}" type="pres">
      <dgm:prSet presAssocID="{825A0AC0-7CBA-4018-AF2B-B99B809EC741}" presName="rootText" presStyleLbl="node2" presStyleIdx="0" presStyleCnt="5">
        <dgm:presLayoutVars>
          <dgm:chPref val="3"/>
        </dgm:presLayoutVars>
      </dgm:prSet>
      <dgm:spPr/>
    </dgm:pt>
    <dgm:pt modelId="{0899EC3B-CB47-4078-8691-ACE84398BEB8}" type="pres">
      <dgm:prSet presAssocID="{825A0AC0-7CBA-4018-AF2B-B99B809EC741}" presName="rootConnector" presStyleLbl="node2" presStyleIdx="0" presStyleCnt="5"/>
      <dgm:spPr/>
    </dgm:pt>
    <dgm:pt modelId="{E7480B80-5BD2-43BE-9D19-69A385A75988}" type="pres">
      <dgm:prSet presAssocID="{825A0AC0-7CBA-4018-AF2B-B99B809EC741}" presName="hierChild4" presStyleCnt="0"/>
      <dgm:spPr/>
    </dgm:pt>
    <dgm:pt modelId="{3CE3525E-CCA0-4B12-8012-7DF01F948B6C}" type="pres">
      <dgm:prSet presAssocID="{28120D4D-19EA-49CA-95AD-0E33D1120511}" presName="Name37" presStyleLbl="parChTrans1D3" presStyleIdx="0" presStyleCnt="5"/>
      <dgm:spPr/>
    </dgm:pt>
    <dgm:pt modelId="{4B2852D1-A6E5-4F63-9B2A-E7C71130FDEC}" type="pres">
      <dgm:prSet presAssocID="{2EA35895-5D09-49E9-A45E-8A8E754E1232}" presName="hierRoot2" presStyleCnt="0">
        <dgm:presLayoutVars>
          <dgm:hierBranch val="init"/>
        </dgm:presLayoutVars>
      </dgm:prSet>
      <dgm:spPr/>
    </dgm:pt>
    <dgm:pt modelId="{3A7ACA7C-D088-4921-91A9-CC3C979312E7}" type="pres">
      <dgm:prSet presAssocID="{2EA35895-5D09-49E9-A45E-8A8E754E1232}" presName="rootComposite" presStyleCnt="0"/>
      <dgm:spPr/>
    </dgm:pt>
    <dgm:pt modelId="{A92C6D2C-B896-455B-B2CA-856683E0F6D2}" type="pres">
      <dgm:prSet presAssocID="{2EA35895-5D09-49E9-A45E-8A8E754E1232}" presName="rootText" presStyleLbl="node3" presStyleIdx="0" presStyleCnt="5">
        <dgm:presLayoutVars>
          <dgm:chPref val="3"/>
        </dgm:presLayoutVars>
      </dgm:prSet>
      <dgm:spPr/>
    </dgm:pt>
    <dgm:pt modelId="{9768929F-D7C0-4934-B1C5-9399CCCB113A}" type="pres">
      <dgm:prSet presAssocID="{2EA35895-5D09-49E9-A45E-8A8E754E1232}" presName="rootConnector" presStyleLbl="node3" presStyleIdx="0" presStyleCnt="5"/>
      <dgm:spPr/>
    </dgm:pt>
    <dgm:pt modelId="{DD569A48-B93F-4BAF-B4E8-AC99A7FBCAA2}" type="pres">
      <dgm:prSet presAssocID="{2EA35895-5D09-49E9-A45E-8A8E754E1232}" presName="hierChild4" presStyleCnt="0"/>
      <dgm:spPr/>
    </dgm:pt>
    <dgm:pt modelId="{8C7DC1F6-7A65-4A0E-B1D6-4038A0C1CD36}" type="pres">
      <dgm:prSet presAssocID="{2EA35895-5D09-49E9-A45E-8A8E754E1232}" presName="hierChild5" presStyleCnt="0"/>
      <dgm:spPr/>
    </dgm:pt>
    <dgm:pt modelId="{EF0D318C-E08E-4C95-9A94-5B5C2E2AA22E}" type="pres">
      <dgm:prSet presAssocID="{825A0AC0-7CBA-4018-AF2B-B99B809EC741}" presName="hierChild5" presStyleCnt="0"/>
      <dgm:spPr/>
    </dgm:pt>
    <dgm:pt modelId="{288B6E98-3D37-4A47-BC93-E6FF8B27B55B}" type="pres">
      <dgm:prSet presAssocID="{18F9C2EA-823C-4C47-9978-25A09F668B5A}" presName="Name37" presStyleLbl="parChTrans1D2" presStyleIdx="1" presStyleCnt="6"/>
      <dgm:spPr/>
    </dgm:pt>
    <dgm:pt modelId="{78536816-1FFF-4CFE-8102-AC4FCE80E313}" type="pres">
      <dgm:prSet presAssocID="{8EF5D7B6-7E98-4B60-BF46-C2CFD9845528}" presName="hierRoot2" presStyleCnt="0">
        <dgm:presLayoutVars>
          <dgm:hierBranch val="init"/>
        </dgm:presLayoutVars>
      </dgm:prSet>
      <dgm:spPr/>
    </dgm:pt>
    <dgm:pt modelId="{B1C49558-00D4-4406-8C4A-7A87570188F6}" type="pres">
      <dgm:prSet presAssocID="{8EF5D7B6-7E98-4B60-BF46-C2CFD9845528}" presName="rootComposite" presStyleCnt="0"/>
      <dgm:spPr/>
    </dgm:pt>
    <dgm:pt modelId="{0D113C07-72A1-4C14-BD81-52D38190A169}" type="pres">
      <dgm:prSet presAssocID="{8EF5D7B6-7E98-4B60-BF46-C2CFD9845528}" presName="rootText" presStyleLbl="node2" presStyleIdx="1" presStyleCnt="5">
        <dgm:presLayoutVars>
          <dgm:chPref val="3"/>
        </dgm:presLayoutVars>
      </dgm:prSet>
      <dgm:spPr/>
    </dgm:pt>
    <dgm:pt modelId="{73AFAE01-FD30-4C1A-A7EF-95A0A8FDAF92}" type="pres">
      <dgm:prSet presAssocID="{8EF5D7B6-7E98-4B60-BF46-C2CFD9845528}" presName="rootConnector" presStyleLbl="node2" presStyleIdx="1" presStyleCnt="5"/>
      <dgm:spPr/>
    </dgm:pt>
    <dgm:pt modelId="{B13490D9-9181-4759-809E-EC9E7A58E8B8}" type="pres">
      <dgm:prSet presAssocID="{8EF5D7B6-7E98-4B60-BF46-C2CFD9845528}" presName="hierChild4" presStyleCnt="0"/>
      <dgm:spPr/>
    </dgm:pt>
    <dgm:pt modelId="{D0DE1188-6B24-4C42-B93B-61F7DB9CD580}" type="pres">
      <dgm:prSet presAssocID="{FDD3FE1C-8545-4EC6-A4A5-BFF74B07EE1A}" presName="Name37" presStyleLbl="parChTrans1D3" presStyleIdx="1" presStyleCnt="5"/>
      <dgm:spPr/>
    </dgm:pt>
    <dgm:pt modelId="{959B1CAE-BC22-483B-ADB5-7DD330B0CAD6}" type="pres">
      <dgm:prSet presAssocID="{BE7CE997-9C9C-4E10-A7C5-B008BCF0E81F}" presName="hierRoot2" presStyleCnt="0">
        <dgm:presLayoutVars>
          <dgm:hierBranch val="init"/>
        </dgm:presLayoutVars>
      </dgm:prSet>
      <dgm:spPr/>
    </dgm:pt>
    <dgm:pt modelId="{B3EC387B-D0ED-40A3-B6B4-DB2AA4892528}" type="pres">
      <dgm:prSet presAssocID="{BE7CE997-9C9C-4E10-A7C5-B008BCF0E81F}" presName="rootComposite" presStyleCnt="0"/>
      <dgm:spPr/>
    </dgm:pt>
    <dgm:pt modelId="{10B86F50-A735-41AA-9C4B-3BC1A99B2434}" type="pres">
      <dgm:prSet presAssocID="{BE7CE997-9C9C-4E10-A7C5-B008BCF0E81F}" presName="rootText" presStyleLbl="node3" presStyleIdx="1" presStyleCnt="5">
        <dgm:presLayoutVars>
          <dgm:chPref val="3"/>
        </dgm:presLayoutVars>
      </dgm:prSet>
      <dgm:spPr/>
    </dgm:pt>
    <dgm:pt modelId="{760F4ED8-0036-441D-B312-2FC29A447F6F}" type="pres">
      <dgm:prSet presAssocID="{BE7CE997-9C9C-4E10-A7C5-B008BCF0E81F}" presName="rootConnector" presStyleLbl="node3" presStyleIdx="1" presStyleCnt="5"/>
      <dgm:spPr/>
    </dgm:pt>
    <dgm:pt modelId="{7F53DCA0-793F-46BC-9F35-E724C630C8D9}" type="pres">
      <dgm:prSet presAssocID="{BE7CE997-9C9C-4E10-A7C5-B008BCF0E81F}" presName="hierChild4" presStyleCnt="0"/>
      <dgm:spPr/>
    </dgm:pt>
    <dgm:pt modelId="{091D799F-C0CE-4770-92D3-DACCE30404F0}" type="pres">
      <dgm:prSet presAssocID="{BE7CE997-9C9C-4E10-A7C5-B008BCF0E81F}" presName="hierChild5" presStyleCnt="0"/>
      <dgm:spPr/>
    </dgm:pt>
    <dgm:pt modelId="{2327AA86-3BF3-4C30-A803-2EAC956DD30E}" type="pres">
      <dgm:prSet presAssocID="{8EF5D7B6-7E98-4B60-BF46-C2CFD9845528}" presName="hierChild5" presStyleCnt="0"/>
      <dgm:spPr/>
    </dgm:pt>
    <dgm:pt modelId="{D54147A8-A869-4014-999C-D34899AAFD48}" type="pres">
      <dgm:prSet presAssocID="{A4AD3CB9-6ECC-4EE1-8410-4ACA43DEA6C3}" presName="Name37" presStyleLbl="parChTrans1D2" presStyleIdx="2" presStyleCnt="6"/>
      <dgm:spPr/>
    </dgm:pt>
    <dgm:pt modelId="{8BE6F0A1-5A8E-4A48-BF7E-84F4A69C739D}" type="pres">
      <dgm:prSet presAssocID="{993A2285-E298-4B32-BBD4-FBCD156A3A21}" presName="hierRoot2" presStyleCnt="0">
        <dgm:presLayoutVars>
          <dgm:hierBranch val="init"/>
        </dgm:presLayoutVars>
      </dgm:prSet>
      <dgm:spPr/>
    </dgm:pt>
    <dgm:pt modelId="{C02C8C0F-7C20-4C44-A9D0-CD3067B5BF1A}" type="pres">
      <dgm:prSet presAssocID="{993A2285-E298-4B32-BBD4-FBCD156A3A21}" presName="rootComposite" presStyleCnt="0"/>
      <dgm:spPr/>
    </dgm:pt>
    <dgm:pt modelId="{36B445B4-59CF-42EC-B3FC-E2E53329339E}" type="pres">
      <dgm:prSet presAssocID="{993A2285-E298-4B32-BBD4-FBCD156A3A21}" presName="rootText" presStyleLbl="node2" presStyleIdx="2" presStyleCnt="5">
        <dgm:presLayoutVars>
          <dgm:chPref val="3"/>
        </dgm:presLayoutVars>
      </dgm:prSet>
      <dgm:spPr/>
    </dgm:pt>
    <dgm:pt modelId="{A0C86B3B-1A70-4364-BFCB-568390B63856}" type="pres">
      <dgm:prSet presAssocID="{993A2285-E298-4B32-BBD4-FBCD156A3A21}" presName="rootConnector" presStyleLbl="node2" presStyleIdx="2" presStyleCnt="5"/>
      <dgm:spPr/>
    </dgm:pt>
    <dgm:pt modelId="{E58DC6A5-B5FB-4709-93DC-A307AE7995EF}" type="pres">
      <dgm:prSet presAssocID="{993A2285-E298-4B32-BBD4-FBCD156A3A21}" presName="hierChild4" presStyleCnt="0"/>
      <dgm:spPr/>
    </dgm:pt>
    <dgm:pt modelId="{932149E2-B079-4100-A920-6A9EC6DBE8CA}" type="pres">
      <dgm:prSet presAssocID="{B7970005-782C-483E-BE75-FE06D6B1696D}" presName="Name37" presStyleLbl="parChTrans1D3" presStyleIdx="2" presStyleCnt="5"/>
      <dgm:spPr/>
    </dgm:pt>
    <dgm:pt modelId="{BDEBE935-1371-4DBF-9D8D-C0742A185C16}" type="pres">
      <dgm:prSet presAssocID="{C5DE5191-3370-48C3-9932-5E0EA7764048}" presName="hierRoot2" presStyleCnt="0">
        <dgm:presLayoutVars>
          <dgm:hierBranch val="init"/>
        </dgm:presLayoutVars>
      </dgm:prSet>
      <dgm:spPr/>
    </dgm:pt>
    <dgm:pt modelId="{18BDFEA2-83E2-41B0-A1DE-98B166A245A1}" type="pres">
      <dgm:prSet presAssocID="{C5DE5191-3370-48C3-9932-5E0EA7764048}" presName="rootComposite" presStyleCnt="0"/>
      <dgm:spPr/>
    </dgm:pt>
    <dgm:pt modelId="{36112726-9CBC-4831-B46E-522EFAB90E1C}" type="pres">
      <dgm:prSet presAssocID="{C5DE5191-3370-48C3-9932-5E0EA7764048}" presName="rootText" presStyleLbl="node3" presStyleIdx="2" presStyleCnt="5">
        <dgm:presLayoutVars>
          <dgm:chPref val="3"/>
        </dgm:presLayoutVars>
      </dgm:prSet>
      <dgm:spPr/>
    </dgm:pt>
    <dgm:pt modelId="{B822A598-7659-4017-848E-B4DCADF38501}" type="pres">
      <dgm:prSet presAssocID="{C5DE5191-3370-48C3-9932-5E0EA7764048}" presName="rootConnector" presStyleLbl="node3" presStyleIdx="2" presStyleCnt="5"/>
      <dgm:spPr/>
    </dgm:pt>
    <dgm:pt modelId="{90F12DFA-1E82-4910-9B5B-344D822C50A0}" type="pres">
      <dgm:prSet presAssocID="{C5DE5191-3370-48C3-9932-5E0EA7764048}" presName="hierChild4" presStyleCnt="0"/>
      <dgm:spPr/>
    </dgm:pt>
    <dgm:pt modelId="{D174F6D3-6283-4EA0-A123-2CDA09B6EF06}" type="pres">
      <dgm:prSet presAssocID="{C5DE5191-3370-48C3-9932-5E0EA7764048}" presName="hierChild5" presStyleCnt="0"/>
      <dgm:spPr/>
    </dgm:pt>
    <dgm:pt modelId="{461A3067-1E7F-4D1C-9AF9-61E1D5B6C8C4}" type="pres">
      <dgm:prSet presAssocID="{993A2285-E298-4B32-BBD4-FBCD156A3A21}" presName="hierChild5" presStyleCnt="0"/>
      <dgm:spPr/>
    </dgm:pt>
    <dgm:pt modelId="{CB8340AD-F10B-4661-86A3-EF877BFC99E2}" type="pres">
      <dgm:prSet presAssocID="{FFAA8397-AA8A-4761-8518-31785DD1AE7D}" presName="Name37" presStyleLbl="parChTrans1D2" presStyleIdx="3" presStyleCnt="6"/>
      <dgm:spPr/>
    </dgm:pt>
    <dgm:pt modelId="{E4F212CB-BAD1-45DF-AF5F-B88C83DCF27A}" type="pres">
      <dgm:prSet presAssocID="{70675604-5E80-43B6-AAAE-AEAD37A559B1}" presName="hierRoot2" presStyleCnt="0">
        <dgm:presLayoutVars>
          <dgm:hierBranch val="init"/>
        </dgm:presLayoutVars>
      </dgm:prSet>
      <dgm:spPr/>
    </dgm:pt>
    <dgm:pt modelId="{9BEF5702-3680-416B-9FC6-9E9ABA5F15F3}" type="pres">
      <dgm:prSet presAssocID="{70675604-5E80-43B6-AAAE-AEAD37A559B1}" presName="rootComposite" presStyleCnt="0"/>
      <dgm:spPr/>
    </dgm:pt>
    <dgm:pt modelId="{A962EC9A-9081-4D6C-8890-B07A0D3E6651}" type="pres">
      <dgm:prSet presAssocID="{70675604-5E80-43B6-AAAE-AEAD37A559B1}" presName="rootText" presStyleLbl="node2" presStyleIdx="3" presStyleCnt="5">
        <dgm:presLayoutVars>
          <dgm:chPref val="3"/>
        </dgm:presLayoutVars>
      </dgm:prSet>
      <dgm:spPr/>
    </dgm:pt>
    <dgm:pt modelId="{FE910710-018E-4EA2-934D-5E1EF3FBAB52}" type="pres">
      <dgm:prSet presAssocID="{70675604-5E80-43B6-AAAE-AEAD37A559B1}" presName="rootConnector" presStyleLbl="node2" presStyleIdx="3" presStyleCnt="5"/>
      <dgm:spPr/>
    </dgm:pt>
    <dgm:pt modelId="{C462883F-B7B9-47BB-A7B3-BCC21F7A5C70}" type="pres">
      <dgm:prSet presAssocID="{70675604-5E80-43B6-AAAE-AEAD37A559B1}" presName="hierChild4" presStyleCnt="0"/>
      <dgm:spPr/>
    </dgm:pt>
    <dgm:pt modelId="{59F391E0-6040-4547-8BEF-1B692775E9A7}" type="pres">
      <dgm:prSet presAssocID="{35CC7318-62FE-499A-8941-CADEE9D4A0DE}" presName="Name37" presStyleLbl="parChTrans1D3" presStyleIdx="3" presStyleCnt="5"/>
      <dgm:spPr/>
    </dgm:pt>
    <dgm:pt modelId="{C81494C7-7068-46AD-B624-DA1529ADF7CB}" type="pres">
      <dgm:prSet presAssocID="{80A4F2B8-B93E-41EF-B8DB-47604BD59015}" presName="hierRoot2" presStyleCnt="0">
        <dgm:presLayoutVars>
          <dgm:hierBranch val="init"/>
        </dgm:presLayoutVars>
      </dgm:prSet>
      <dgm:spPr/>
    </dgm:pt>
    <dgm:pt modelId="{2FCF45A0-D993-4DB7-AE1C-A42C52E2FBCA}" type="pres">
      <dgm:prSet presAssocID="{80A4F2B8-B93E-41EF-B8DB-47604BD59015}" presName="rootComposite" presStyleCnt="0"/>
      <dgm:spPr/>
    </dgm:pt>
    <dgm:pt modelId="{3A9D8E9F-6515-41A8-B8D8-E71607999C65}" type="pres">
      <dgm:prSet presAssocID="{80A4F2B8-B93E-41EF-B8DB-47604BD59015}" presName="rootText" presStyleLbl="node3" presStyleIdx="3" presStyleCnt="5">
        <dgm:presLayoutVars>
          <dgm:chPref val="3"/>
        </dgm:presLayoutVars>
      </dgm:prSet>
      <dgm:spPr/>
    </dgm:pt>
    <dgm:pt modelId="{A381F497-3711-4A45-96B2-D1EFC8E03887}" type="pres">
      <dgm:prSet presAssocID="{80A4F2B8-B93E-41EF-B8DB-47604BD59015}" presName="rootConnector" presStyleLbl="node3" presStyleIdx="3" presStyleCnt="5"/>
      <dgm:spPr/>
    </dgm:pt>
    <dgm:pt modelId="{260B5D34-58A9-4596-A76F-4267912C62F0}" type="pres">
      <dgm:prSet presAssocID="{80A4F2B8-B93E-41EF-B8DB-47604BD59015}" presName="hierChild4" presStyleCnt="0"/>
      <dgm:spPr/>
    </dgm:pt>
    <dgm:pt modelId="{B021358F-7DA9-4849-A33E-0721D62521F5}" type="pres">
      <dgm:prSet presAssocID="{80A4F2B8-B93E-41EF-B8DB-47604BD59015}" presName="hierChild5" presStyleCnt="0"/>
      <dgm:spPr/>
    </dgm:pt>
    <dgm:pt modelId="{5B26721C-2A67-499B-8071-88359C499B61}" type="pres">
      <dgm:prSet presAssocID="{70675604-5E80-43B6-AAAE-AEAD37A559B1}" presName="hierChild5" presStyleCnt="0"/>
      <dgm:spPr/>
    </dgm:pt>
    <dgm:pt modelId="{2B16C149-A82F-406E-8972-A5F9AA68362B}" type="pres">
      <dgm:prSet presAssocID="{68B3AEB5-FB04-46CA-A9D5-D24968AB83E8}" presName="Name37" presStyleLbl="parChTrans1D2" presStyleIdx="4" presStyleCnt="6"/>
      <dgm:spPr/>
    </dgm:pt>
    <dgm:pt modelId="{1DF055BC-0986-403B-B21E-2F28C0E9CF7E}" type="pres">
      <dgm:prSet presAssocID="{89207BA9-7F36-4711-A171-9FFC351A4B13}" presName="hierRoot2" presStyleCnt="0">
        <dgm:presLayoutVars>
          <dgm:hierBranch val="init"/>
        </dgm:presLayoutVars>
      </dgm:prSet>
      <dgm:spPr/>
    </dgm:pt>
    <dgm:pt modelId="{67AFF7E6-BECD-49F5-A691-66280313292E}" type="pres">
      <dgm:prSet presAssocID="{89207BA9-7F36-4711-A171-9FFC351A4B13}" presName="rootComposite" presStyleCnt="0"/>
      <dgm:spPr/>
    </dgm:pt>
    <dgm:pt modelId="{B2709C34-DC25-490E-B297-22307B90BA9C}" type="pres">
      <dgm:prSet presAssocID="{89207BA9-7F36-4711-A171-9FFC351A4B13}" presName="rootText" presStyleLbl="node2" presStyleIdx="4" presStyleCnt="5">
        <dgm:presLayoutVars>
          <dgm:chPref val="3"/>
        </dgm:presLayoutVars>
      </dgm:prSet>
      <dgm:spPr/>
    </dgm:pt>
    <dgm:pt modelId="{22632F41-70F8-455C-AF6B-2C921CEEBCFC}" type="pres">
      <dgm:prSet presAssocID="{89207BA9-7F36-4711-A171-9FFC351A4B13}" presName="rootConnector" presStyleLbl="node2" presStyleIdx="4" presStyleCnt="5"/>
      <dgm:spPr/>
    </dgm:pt>
    <dgm:pt modelId="{670D7481-359F-416F-B98B-7321FDC18480}" type="pres">
      <dgm:prSet presAssocID="{89207BA9-7F36-4711-A171-9FFC351A4B13}" presName="hierChild4" presStyleCnt="0"/>
      <dgm:spPr/>
    </dgm:pt>
    <dgm:pt modelId="{CE904C3D-97BB-4048-85F5-1C9ABC3DEF19}" type="pres">
      <dgm:prSet presAssocID="{D9577959-A1DC-4741-8550-8D1C5D4A147E}" presName="Name37" presStyleLbl="parChTrans1D3" presStyleIdx="4" presStyleCnt="5"/>
      <dgm:spPr/>
    </dgm:pt>
    <dgm:pt modelId="{452AF9A5-A6B2-4A3A-BF00-A461988427FE}" type="pres">
      <dgm:prSet presAssocID="{49FBA386-07A4-42AB-A302-650B0495A28D}" presName="hierRoot2" presStyleCnt="0">
        <dgm:presLayoutVars>
          <dgm:hierBranch val="init"/>
        </dgm:presLayoutVars>
      </dgm:prSet>
      <dgm:spPr/>
    </dgm:pt>
    <dgm:pt modelId="{21134C5F-C46B-44A3-82C7-94300777C1C0}" type="pres">
      <dgm:prSet presAssocID="{49FBA386-07A4-42AB-A302-650B0495A28D}" presName="rootComposite" presStyleCnt="0"/>
      <dgm:spPr/>
    </dgm:pt>
    <dgm:pt modelId="{D6D3DB4C-B4DE-4DB7-97AA-79B36E7B3AA7}" type="pres">
      <dgm:prSet presAssocID="{49FBA386-07A4-42AB-A302-650B0495A28D}" presName="rootText" presStyleLbl="node3" presStyleIdx="4" presStyleCnt="5">
        <dgm:presLayoutVars>
          <dgm:chPref val="3"/>
        </dgm:presLayoutVars>
      </dgm:prSet>
      <dgm:spPr/>
    </dgm:pt>
    <dgm:pt modelId="{03CFDDAA-AF19-4254-A3A3-9D920D31495B}" type="pres">
      <dgm:prSet presAssocID="{49FBA386-07A4-42AB-A302-650B0495A28D}" presName="rootConnector" presStyleLbl="node3" presStyleIdx="4" presStyleCnt="5"/>
      <dgm:spPr/>
    </dgm:pt>
    <dgm:pt modelId="{DC5CF47F-9549-4BE8-96CA-28CF2A754A23}" type="pres">
      <dgm:prSet presAssocID="{49FBA386-07A4-42AB-A302-650B0495A28D}" presName="hierChild4" presStyleCnt="0"/>
      <dgm:spPr/>
    </dgm:pt>
    <dgm:pt modelId="{7B32AB1F-AC76-42B1-AD6E-DD5B264FD95B}" type="pres">
      <dgm:prSet presAssocID="{49FBA386-07A4-42AB-A302-650B0495A28D}" presName="hierChild5" presStyleCnt="0"/>
      <dgm:spPr/>
    </dgm:pt>
    <dgm:pt modelId="{29CC8ADA-1D71-495B-BCAB-7044DF9E0065}" type="pres">
      <dgm:prSet presAssocID="{89207BA9-7F36-4711-A171-9FFC351A4B13}" presName="hierChild5" presStyleCnt="0"/>
      <dgm:spPr/>
    </dgm:pt>
    <dgm:pt modelId="{AE908EC6-0F27-4851-AD0B-B1B6DCCA7C57}" type="pres">
      <dgm:prSet presAssocID="{C676C0AB-09F5-47CD-885A-06473F4472F8}" presName="hierChild3" presStyleCnt="0"/>
      <dgm:spPr/>
    </dgm:pt>
    <dgm:pt modelId="{30563517-4ECF-4AC6-B267-8C8E5F2DD8FF}" type="pres">
      <dgm:prSet presAssocID="{619390F7-C27C-477E-BC19-CB1E8DBA795A}" presName="Name111" presStyleLbl="parChTrans1D2" presStyleIdx="5" presStyleCnt="6"/>
      <dgm:spPr/>
    </dgm:pt>
    <dgm:pt modelId="{1721C5BE-6011-48B7-8DB4-92A777F5D5C6}" type="pres">
      <dgm:prSet presAssocID="{0F845807-D75F-4656-9EE1-63179F425824}" presName="hierRoot3" presStyleCnt="0">
        <dgm:presLayoutVars>
          <dgm:hierBranch val="init"/>
        </dgm:presLayoutVars>
      </dgm:prSet>
      <dgm:spPr/>
    </dgm:pt>
    <dgm:pt modelId="{1053D0EB-E7A6-429F-96DB-52C6067CDF01}" type="pres">
      <dgm:prSet presAssocID="{0F845807-D75F-4656-9EE1-63179F425824}" presName="rootComposite3" presStyleCnt="0"/>
      <dgm:spPr/>
    </dgm:pt>
    <dgm:pt modelId="{C7D4BBCB-A050-4F00-A22F-D6A0BDFD091E}" type="pres">
      <dgm:prSet presAssocID="{0F845807-D75F-4656-9EE1-63179F425824}" presName="rootText3" presStyleLbl="asst1" presStyleIdx="0" presStyleCnt="1">
        <dgm:presLayoutVars>
          <dgm:chPref val="3"/>
        </dgm:presLayoutVars>
      </dgm:prSet>
      <dgm:spPr/>
    </dgm:pt>
    <dgm:pt modelId="{6C609BC6-F426-4591-9A0C-88479EEED942}" type="pres">
      <dgm:prSet presAssocID="{0F845807-D75F-4656-9EE1-63179F425824}" presName="rootConnector3" presStyleLbl="asst1" presStyleIdx="0" presStyleCnt="1"/>
      <dgm:spPr/>
    </dgm:pt>
    <dgm:pt modelId="{E5AE40BB-8135-4CD9-AC48-2CEC3C721087}" type="pres">
      <dgm:prSet presAssocID="{0F845807-D75F-4656-9EE1-63179F425824}" presName="hierChild6" presStyleCnt="0"/>
      <dgm:spPr/>
    </dgm:pt>
    <dgm:pt modelId="{927BFF5D-09DC-481E-A9A3-692576D54612}" type="pres">
      <dgm:prSet presAssocID="{0F845807-D75F-4656-9EE1-63179F425824}" presName="hierChild7" presStyleCnt="0"/>
      <dgm:spPr/>
    </dgm:pt>
  </dgm:ptLst>
  <dgm:cxnLst>
    <dgm:cxn modelId="{B6E5D004-5036-4936-9C67-B3B6A85C8575}" type="presOf" srcId="{A4AD3CB9-6ECC-4EE1-8410-4ACA43DEA6C3}" destId="{D54147A8-A869-4014-999C-D34899AAFD48}" srcOrd="0" destOrd="0" presId="urn:microsoft.com/office/officeart/2005/8/layout/orgChart1"/>
    <dgm:cxn modelId="{12724F09-31F6-445D-A03C-3C64D45848CB}" type="presOf" srcId="{70675604-5E80-43B6-AAAE-AEAD37A559B1}" destId="{A962EC9A-9081-4D6C-8890-B07A0D3E6651}" srcOrd="0" destOrd="0" presId="urn:microsoft.com/office/officeart/2005/8/layout/orgChart1"/>
    <dgm:cxn modelId="{2BA94416-F102-4017-A677-7E5BAB8BED04}" type="presOf" srcId="{89207BA9-7F36-4711-A171-9FFC351A4B13}" destId="{B2709C34-DC25-490E-B297-22307B90BA9C}" srcOrd="0" destOrd="0" presId="urn:microsoft.com/office/officeart/2005/8/layout/orgChart1"/>
    <dgm:cxn modelId="{363EF81F-EC7F-428B-A3BD-1ECDFA796464}" srcId="{AECC25BA-8AAD-45B1-8BED-48891C51089C}" destId="{C676C0AB-09F5-47CD-885A-06473F4472F8}" srcOrd="0" destOrd="0" parTransId="{4AC3A82C-C6FA-4524-A0D5-BBED7D94D8AF}" sibTransId="{9F630071-CD1B-41FF-9DB6-E1CC5B68ADE7}"/>
    <dgm:cxn modelId="{F4185320-D1B2-467F-BD55-5F2C008F81AE}" type="presOf" srcId="{AECC25BA-8AAD-45B1-8BED-48891C51089C}" destId="{DDA05991-292F-414E-8EAC-E736105A372E}" srcOrd="0" destOrd="0" presId="urn:microsoft.com/office/officeart/2005/8/layout/orgChart1"/>
    <dgm:cxn modelId="{AAF78222-AAD9-45B0-9684-E26172CA3983}" srcId="{C676C0AB-09F5-47CD-885A-06473F4472F8}" destId="{0F845807-D75F-4656-9EE1-63179F425824}" srcOrd="0" destOrd="0" parTransId="{619390F7-C27C-477E-BC19-CB1E8DBA795A}" sibTransId="{0831E1D0-F7A7-4B62-8CD6-4159DE404ADC}"/>
    <dgm:cxn modelId="{23B28D25-0292-415A-9251-F590A2E33ED7}" type="presOf" srcId="{68B3AEB5-FB04-46CA-A9D5-D24968AB83E8}" destId="{2B16C149-A82F-406E-8972-A5F9AA68362B}" srcOrd="0" destOrd="0" presId="urn:microsoft.com/office/officeart/2005/8/layout/orgChart1"/>
    <dgm:cxn modelId="{45C3D029-8B83-4011-A6E6-7EDDBA25917C}" srcId="{C676C0AB-09F5-47CD-885A-06473F4472F8}" destId="{825A0AC0-7CBA-4018-AF2B-B99B809EC741}" srcOrd="1" destOrd="0" parTransId="{71068ADF-6319-47C1-AC59-60B7AFBD9D6E}" sibTransId="{FCBC68CD-992B-4F46-81EE-F76E3209E826}"/>
    <dgm:cxn modelId="{B69DE62B-5A63-4A92-9060-18CBE00417C4}" srcId="{C676C0AB-09F5-47CD-885A-06473F4472F8}" destId="{89207BA9-7F36-4711-A171-9FFC351A4B13}" srcOrd="5" destOrd="0" parTransId="{68B3AEB5-FB04-46CA-A9D5-D24968AB83E8}" sibTransId="{0196279B-AC96-4666-AC4A-8E3864A3398F}"/>
    <dgm:cxn modelId="{F664D12F-630C-4C2C-83E2-4C379954C2D9}" srcId="{C676C0AB-09F5-47CD-885A-06473F4472F8}" destId="{993A2285-E298-4B32-BBD4-FBCD156A3A21}" srcOrd="3" destOrd="0" parTransId="{A4AD3CB9-6ECC-4EE1-8410-4ACA43DEA6C3}" sibTransId="{5C718306-98A4-4DD4-8304-246068728BBD}"/>
    <dgm:cxn modelId="{DC0E0132-D433-4EEE-9BEC-CFB6F3C3D6B9}" type="presOf" srcId="{80A4F2B8-B93E-41EF-B8DB-47604BD59015}" destId="{3A9D8E9F-6515-41A8-B8D8-E71607999C65}" srcOrd="0" destOrd="0" presId="urn:microsoft.com/office/officeart/2005/8/layout/orgChart1"/>
    <dgm:cxn modelId="{E2177932-8AF8-4355-A9C7-3A75C9B49366}" type="presOf" srcId="{825A0AC0-7CBA-4018-AF2B-B99B809EC741}" destId="{4335E357-9692-4FF0-96FA-3A0A29FABBD2}" srcOrd="0" destOrd="0" presId="urn:microsoft.com/office/officeart/2005/8/layout/orgChart1"/>
    <dgm:cxn modelId="{4ED82A47-DB3B-4CF1-8778-481B3101AEED}" srcId="{C676C0AB-09F5-47CD-885A-06473F4472F8}" destId="{8EF5D7B6-7E98-4B60-BF46-C2CFD9845528}" srcOrd="2" destOrd="0" parTransId="{18F9C2EA-823C-4C47-9978-25A09F668B5A}" sibTransId="{92D3160C-494E-4B82-B7F2-A8CB69E923E3}"/>
    <dgm:cxn modelId="{DDA27F67-CDFE-42B7-8425-C2A200B937A1}" type="presOf" srcId="{FFAA8397-AA8A-4761-8518-31785DD1AE7D}" destId="{CB8340AD-F10B-4661-86A3-EF877BFC99E2}" srcOrd="0" destOrd="0" presId="urn:microsoft.com/office/officeart/2005/8/layout/orgChart1"/>
    <dgm:cxn modelId="{7BBBB448-015E-497C-92ED-052FCC3BA693}" type="presOf" srcId="{8EF5D7B6-7E98-4B60-BF46-C2CFD9845528}" destId="{0D113C07-72A1-4C14-BD81-52D38190A169}" srcOrd="0" destOrd="0" presId="urn:microsoft.com/office/officeart/2005/8/layout/orgChart1"/>
    <dgm:cxn modelId="{3F12114C-A6BD-49D7-B13E-4EBD2C61A54B}" type="presOf" srcId="{D9577959-A1DC-4741-8550-8D1C5D4A147E}" destId="{CE904C3D-97BB-4048-85F5-1C9ABC3DEF19}" srcOrd="0" destOrd="0" presId="urn:microsoft.com/office/officeart/2005/8/layout/orgChart1"/>
    <dgm:cxn modelId="{FB6D9A6C-0B32-49BF-BC8B-20A03AACF520}" type="presOf" srcId="{BE7CE997-9C9C-4E10-A7C5-B008BCF0E81F}" destId="{760F4ED8-0036-441D-B312-2FC29A447F6F}" srcOrd="1" destOrd="0" presId="urn:microsoft.com/office/officeart/2005/8/layout/orgChart1"/>
    <dgm:cxn modelId="{DB624755-F8FE-4380-9A83-6E3B9C3A50CA}" type="presOf" srcId="{C5DE5191-3370-48C3-9932-5E0EA7764048}" destId="{B822A598-7659-4017-848E-B4DCADF38501}" srcOrd="1" destOrd="0" presId="urn:microsoft.com/office/officeart/2005/8/layout/orgChart1"/>
    <dgm:cxn modelId="{35787956-88F3-4F4D-8FD9-3019171978C5}" type="presOf" srcId="{80A4F2B8-B93E-41EF-B8DB-47604BD59015}" destId="{A381F497-3711-4A45-96B2-D1EFC8E03887}" srcOrd="1" destOrd="0" presId="urn:microsoft.com/office/officeart/2005/8/layout/orgChart1"/>
    <dgm:cxn modelId="{BA9BCA7D-43F5-4223-8023-ABD36B60288C}" type="presOf" srcId="{89207BA9-7F36-4711-A171-9FFC351A4B13}" destId="{22632F41-70F8-455C-AF6B-2C921CEEBCFC}" srcOrd="1" destOrd="0" presId="urn:microsoft.com/office/officeart/2005/8/layout/orgChart1"/>
    <dgm:cxn modelId="{6A5AD581-2B97-4ED0-BA50-B4DFE3227516}" type="presOf" srcId="{619390F7-C27C-477E-BC19-CB1E8DBA795A}" destId="{30563517-4ECF-4AC6-B267-8C8E5F2DD8FF}" srcOrd="0" destOrd="0" presId="urn:microsoft.com/office/officeart/2005/8/layout/orgChart1"/>
    <dgm:cxn modelId="{67A54D88-E4D4-4B5A-853A-BE080B6E234B}" type="presOf" srcId="{2EA35895-5D09-49E9-A45E-8A8E754E1232}" destId="{9768929F-D7C0-4934-B1C5-9399CCCB113A}" srcOrd="1" destOrd="0" presId="urn:microsoft.com/office/officeart/2005/8/layout/orgChart1"/>
    <dgm:cxn modelId="{840B0E89-B10A-43CC-BFD2-FC52B9929658}" type="presOf" srcId="{49FBA386-07A4-42AB-A302-650B0495A28D}" destId="{03CFDDAA-AF19-4254-A3A3-9D920D31495B}" srcOrd="1" destOrd="0" presId="urn:microsoft.com/office/officeart/2005/8/layout/orgChart1"/>
    <dgm:cxn modelId="{EC19818B-F05A-4B50-993A-79712222A334}" type="presOf" srcId="{BE7CE997-9C9C-4E10-A7C5-B008BCF0E81F}" destId="{10B86F50-A735-41AA-9C4B-3BC1A99B2434}" srcOrd="0" destOrd="0" presId="urn:microsoft.com/office/officeart/2005/8/layout/orgChart1"/>
    <dgm:cxn modelId="{181CF58F-8A6D-4F6A-BA96-D63CDA7BE34D}" type="presOf" srcId="{71068ADF-6319-47C1-AC59-60B7AFBD9D6E}" destId="{CC062F47-CD91-4B0B-882D-C7A4AC9F1EF7}" srcOrd="0" destOrd="0" presId="urn:microsoft.com/office/officeart/2005/8/layout/orgChart1"/>
    <dgm:cxn modelId="{19455592-1495-4139-A137-663990A1688B}" type="presOf" srcId="{8EF5D7B6-7E98-4B60-BF46-C2CFD9845528}" destId="{73AFAE01-FD30-4C1A-A7EF-95A0A8FDAF92}" srcOrd="1" destOrd="0" presId="urn:microsoft.com/office/officeart/2005/8/layout/orgChart1"/>
    <dgm:cxn modelId="{3E9B9F92-C05B-4105-84A4-9F38334044B5}" type="presOf" srcId="{C676C0AB-09F5-47CD-885A-06473F4472F8}" destId="{A69281A7-491D-48E0-A473-E1F9745E4480}" srcOrd="1" destOrd="0" presId="urn:microsoft.com/office/officeart/2005/8/layout/orgChart1"/>
    <dgm:cxn modelId="{1E622599-E993-47A5-A78C-9DEC086E463C}" type="presOf" srcId="{49FBA386-07A4-42AB-A302-650B0495A28D}" destId="{D6D3DB4C-B4DE-4DB7-97AA-79B36E7B3AA7}" srcOrd="0" destOrd="0" presId="urn:microsoft.com/office/officeart/2005/8/layout/orgChart1"/>
    <dgm:cxn modelId="{2BC132AE-23AF-4A49-867A-CA6BC04DF8FA}" type="presOf" srcId="{28120D4D-19EA-49CA-95AD-0E33D1120511}" destId="{3CE3525E-CCA0-4B12-8012-7DF01F948B6C}" srcOrd="0" destOrd="0" presId="urn:microsoft.com/office/officeart/2005/8/layout/orgChart1"/>
    <dgm:cxn modelId="{E18487B2-93CF-4552-8F9E-0914026B39FD}" type="presOf" srcId="{35CC7318-62FE-499A-8941-CADEE9D4A0DE}" destId="{59F391E0-6040-4547-8BEF-1B692775E9A7}" srcOrd="0" destOrd="0" presId="urn:microsoft.com/office/officeart/2005/8/layout/orgChart1"/>
    <dgm:cxn modelId="{204589B5-C01E-41AB-9684-29E0A96FDAA2}" srcId="{C676C0AB-09F5-47CD-885A-06473F4472F8}" destId="{70675604-5E80-43B6-AAAE-AEAD37A559B1}" srcOrd="4" destOrd="0" parTransId="{FFAA8397-AA8A-4761-8518-31785DD1AE7D}" sibTransId="{692F6E2E-A9B1-47BC-84A4-E3EC97E78BDF}"/>
    <dgm:cxn modelId="{4695B8B5-2E4B-4CA1-86F4-AF5AB77306F0}" srcId="{8EF5D7B6-7E98-4B60-BF46-C2CFD9845528}" destId="{BE7CE997-9C9C-4E10-A7C5-B008BCF0E81F}" srcOrd="0" destOrd="0" parTransId="{FDD3FE1C-8545-4EC6-A4A5-BFF74B07EE1A}" sibTransId="{ABEB4C25-794A-4420-8C46-72E93C4BA018}"/>
    <dgm:cxn modelId="{E44ADEBC-10CA-4E36-B537-3CD65334FED7}" type="presOf" srcId="{70675604-5E80-43B6-AAAE-AEAD37A559B1}" destId="{FE910710-018E-4EA2-934D-5E1EF3FBAB52}" srcOrd="1" destOrd="0" presId="urn:microsoft.com/office/officeart/2005/8/layout/orgChart1"/>
    <dgm:cxn modelId="{6635B2BF-D6DC-4703-859E-345CD0315DD7}" type="presOf" srcId="{825A0AC0-7CBA-4018-AF2B-B99B809EC741}" destId="{0899EC3B-CB47-4078-8691-ACE84398BEB8}" srcOrd="1" destOrd="0" presId="urn:microsoft.com/office/officeart/2005/8/layout/orgChart1"/>
    <dgm:cxn modelId="{31E69CC0-848C-4364-94A5-A07962CE916C}" type="presOf" srcId="{C676C0AB-09F5-47CD-885A-06473F4472F8}" destId="{DED1B8BB-B87F-4738-9133-91E293C567C1}" srcOrd="0" destOrd="0" presId="urn:microsoft.com/office/officeart/2005/8/layout/orgChart1"/>
    <dgm:cxn modelId="{D798CAC1-9DF4-491D-8A00-F84670AA9087}" type="presOf" srcId="{0F845807-D75F-4656-9EE1-63179F425824}" destId="{6C609BC6-F426-4591-9A0C-88479EEED942}" srcOrd="1" destOrd="0" presId="urn:microsoft.com/office/officeart/2005/8/layout/orgChart1"/>
    <dgm:cxn modelId="{5D1EF1CA-BE34-43D3-94A8-8BAD9E42738A}" type="presOf" srcId="{993A2285-E298-4B32-BBD4-FBCD156A3A21}" destId="{36B445B4-59CF-42EC-B3FC-E2E53329339E}" srcOrd="0" destOrd="0" presId="urn:microsoft.com/office/officeart/2005/8/layout/orgChart1"/>
    <dgm:cxn modelId="{18F765D6-CC5E-45B9-B201-1E1FAD0932B2}" type="presOf" srcId="{993A2285-E298-4B32-BBD4-FBCD156A3A21}" destId="{A0C86B3B-1A70-4364-BFCB-568390B63856}" srcOrd="1" destOrd="0" presId="urn:microsoft.com/office/officeart/2005/8/layout/orgChart1"/>
    <dgm:cxn modelId="{742BAADA-376A-4474-ACCB-58D65A39E71C}" type="presOf" srcId="{2EA35895-5D09-49E9-A45E-8A8E754E1232}" destId="{A92C6D2C-B896-455B-B2CA-856683E0F6D2}" srcOrd="0" destOrd="0" presId="urn:microsoft.com/office/officeart/2005/8/layout/orgChart1"/>
    <dgm:cxn modelId="{6AFD1DDF-277D-4C2C-926C-0176FF003B13}" srcId="{993A2285-E298-4B32-BBD4-FBCD156A3A21}" destId="{C5DE5191-3370-48C3-9932-5E0EA7764048}" srcOrd="0" destOrd="0" parTransId="{B7970005-782C-483E-BE75-FE06D6B1696D}" sibTransId="{38EE6604-A503-434A-95B5-9C9C1642EE68}"/>
    <dgm:cxn modelId="{54926DE0-2FFC-42D3-A898-D810062BF29E}" type="presOf" srcId="{0F845807-D75F-4656-9EE1-63179F425824}" destId="{C7D4BBCB-A050-4F00-A22F-D6A0BDFD091E}" srcOrd="0" destOrd="0" presId="urn:microsoft.com/office/officeart/2005/8/layout/orgChart1"/>
    <dgm:cxn modelId="{776BA7E5-8EB7-4721-9AB5-147EE9102136}" type="presOf" srcId="{B7970005-782C-483E-BE75-FE06D6B1696D}" destId="{932149E2-B079-4100-A920-6A9EC6DBE8CA}" srcOrd="0" destOrd="0" presId="urn:microsoft.com/office/officeart/2005/8/layout/orgChart1"/>
    <dgm:cxn modelId="{B2D601E9-0F04-467E-A361-BEA3AC6BB752}" srcId="{825A0AC0-7CBA-4018-AF2B-B99B809EC741}" destId="{2EA35895-5D09-49E9-A45E-8A8E754E1232}" srcOrd="0" destOrd="0" parTransId="{28120D4D-19EA-49CA-95AD-0E33D1120511}" sibTransId="{1C8AF37E-5BF3-4511-B23A-12A5DC643537}"/>
    <dgm:cxn modelId="{054FBCEA-E621-4462-BA9F-3AAECDCFD097}" srcId="{89207BA9-7F36-4711-A171-9FFC351A4B13}" destId="{49FBA386-07A4-42AB-A302-650B0495A28D}" srcOrd="0" destOrd="0" parTransId="{D9577959-A1DC-4741-8550-8D1C5D4A147E}" sibTransId="{F846D13E-98D3-48CA-9715-C37A1C3E2678}"/>
    <dgm:cxn modelId="{1E7835F0-A28D-48E5-9B53-03557CCD5643}" srcId="{70675604-5E80-43B6-AAAE-AEAD37A559B1}" destId="{80A4F2B8-B93E-41EF-B8DB-47604BD59015}" srcOrd="0" destOrd="0" parTransId="{35CC7318-62FE-499A-8941-CADEE9D4A0DE}" sibTransId="{AED612AE-4475-4E64-8EF0-D5032E32A749}"/>
    <dgm:cxn modelId="{C0441DF3-ED79-4B63-AE28-9CCB59E7D9A6}" type="presOf" srcId="{C5DE5191-3370-48C3-9932-5E0EA7764048}" destId="{36112726-9CBC-4831-B46E-522EFAB90E1C}" srcOrd="0" destOrd="0" presId="urn:microsoft.com/office/officeart/2005/8/layout/orgChart1"/>
    <dgm:cxn modelId="{F7C3D1FA-89D0-406C-99D2-173A39972790}" type="presOf" srcId="{18F9C2EA-823C-4C47-9978-25A09F668B5A}" destId="{288B6E98-3D37-4A47-BC93-E6FF8B27B55B}" srcOrd="0" destOrd="0" presId="urn:microsoft.com/office/officeart/2005/8/layout/orgChart1"/>
    <dgm:cxn modelId="{B27A35FF-0A43-494E-B1F6-940A93C4FAB5}" type="presOf" srcId="{FDD3FE1C-8545-4EC6-A4A5-BFF74B07EE1A}" destId="{D0DE1188-6B24-4C42-B93B-61F7DB9CD580}" srcOrd="0" destOrd="0" presId="urn:microsoft.com/office/officeart/2005/8/layout/orgChart1"/>
    <dgm:cxn modelId="{95691557-2C89-4C2B-946E-09FAEE49C440}" type="presParOf" srcId="{DDA05991-292F-414E-8EAC-E736105A372E}" destId="{486A9C2C-6FD0-4D05-808C-A64290D61182}" srcOrd="0" destOrd="0" presId="urn:microsoft.com/office/officeart/2005/8/layout/orgChart1"/>
    <dgm:cxn modelId="{2BE6BD1B-4AA4-4A2C-94BD-C3DCE0DB3D5E}" type="presParOf" srcId="{486A9C2C-6FD0-4D05-808C-A64290D61182}" destId="{CD59D88E-5988-43B7-9BD4-B23710016879}" srcOrd="0" destOrd="0" presId="urn:microsoft.com/office/officeart/2005/8/layout/orgChart1"/>
    <dgm:cxn modelId="{939E8039-E243-4766-9743-C00CF3F357A2}" type="presParOf" srcId="{CD59D88E-5988-43B7-9BD4-B23710016879}" destId="{DED1B8BB-B87F-4738-9133-91E293C567C1}" srcOrd="0" destOrd="0" presId="urn:microsoft.com/office/officeart/2005/8/layout/orgChart1"/>
    <dgm:cxn modelId="{CE98C3CD-CB53-4F24-88F4-C9E002B18840}" type="presParOf" srcId="{CD59D88E-5988-43B7-9BD4-B23710016879}" destId="{A69281A7-491D-48E0-A473-E1F9745E4480}" srcOrd="1" destOrd="0" presId="urn:microsoft.com/office/officeart/2005/8/layout/orgChart1"/>
    <dgm:cxn modelId="{B1DF54AB-B83F-4E46-8DAB-BBBD408996FB}" type="presParOf" srcId="{486A9C2C-6FD0-4D05-808C-A64290D61182}" destId="{1E08BF64-E9F5-44C5-9FEF-987D61DF67C7}" srcOrd="1" destOrd="0" presId="urn:microsoft.com/office/officeart/2005/8/layout/orgChart1"/>
    <dgm:cxn modelId="{4DC8688D-5292-4957-99EF-4966C7DDB3E8}" type="presParOf" srcId="{1E08BF64-E9F5-44C5-9FEF-987D61DF67C7}" destId="{CC062F47-CD91-4B0B-882D-C7A4AC9F1EF7}" srcOrd="0" destOrd="0" presId="urn:microsoft.com/office/officeart/2005/8/layout/orgChart1"/>
    <dgm:cxn modelId="{5A83600F-3DBB-4E06-ABF4-E15CD36C1319}" type="presParOf" srcId="{1E08BF64-E9F5-44C5-9FEF-987D61DF67C7}" destId="{CF5CC8E4-944E-4E7E-A203-46B3627CA402}" srcOrd="1" destOrd="0" presId="urn:microsoft.com/office/officeart/2005/8/layout/orgChart1"/>
    <dgm:cxn modelId="{5F37B719-D41B-4EA6-B4E2-1BED26B96978}" type="presParOf" srcId="{CF5CC8E4-944E-4E7E-A203-46B3627CA402}" destId="{5E5645EB-6C09-4A31-BC4C-47C3E3F42DE3}" srcOrd="0" destOrd="0" presId="urn:microsoft.com/office/officeart/2005/8/layout/orgChart1"/>
    <dgm:cxn modelId="{252D46BC-74E2-4402-B9CD-A6DA4F0B4E78}" type="presParOf" srcId="{5E5645EB-6C09-4A31-BC4C-47C3E3F42DE3}" destId="{4335E357-9692-4FF0-96FA-3A0A29FABBD2}" srcOrd="0" destOrd="0" presId="urn:microsoft.com/office/officeart/2005/8/layout/orgChart1"/>
    <dgm:cxn modelId="{E56FF42B-33F0-45E4-9155-17CF4418F74A}" type="presParOf" srcId="{5E5645EB-6C09-4A31-BC4C-47C3E3F42DE3}" destId="{0899EC3B-CB47-4078-8691-ACE84398BEB8}" srcOrd="1" destOrd="0" presId="urn:microsoft.com/office/officeart/2005/8/layout/orgChart1"/>
    <dgm:cxn modelId="{8CE4EE95-63D9-4E04-A69D-F056CC8D2C89}" type="presParOf" srcId="{CF5CC8E4-944E-4E7E-A203-46B3627CA402}" destId="{E7480B80-5BD2-43BE-9D19-69A385A75988}" srcOrd="1" destOrd="0" presId="urn:microsoft.com/office/officeart/2005/8/layout/orgChart1"/>
    <dgm:cxn modelId="{A47580F1-9373-45AE-90FF-B687D7CE4828}" type="presParOf" srcId="{E7480B80-5BD2-43BE-9D19-69A385A75988}" destId="{3CE3525E-CCA0-4B12-8012-7DF01F948B6C}" srcOrd="0" destOrd="0" presId="urn:microsoft.com/office/officeart/2005/8/layout/orgChart1"/>
    <dgm:cxn modelId="{09625BD4-853D-4B51-A4EF-3B491FE342A5}" type="presParOf" srcId="{E7480B80-5BD2-43BE-9D19-69A385A75988}" destId="{4B2852D1-A6E5-4F63-9B2A-E7C71130FDEC}" srcOrd="1" destOrd="0" presId="urn:microsoft.com/office/officeart/2005/8/layout/orgChart1"/>
    <dgm:cxn modelId="{771A1E61-567D-4742-B0FC-F18CDCCA617F}" type="presParOf" srcId="{4B2852D1-A6E5-4F63-9B2A-E7C71130FDEC}" destId="{3A7ACA7C-D088-4921-91A9-CC3C979312E7}" srcOrd="0" destOrd="0" presId="urn:microsoft.com/office/officeart/2005/8/layout/orgChart1"/>
    <dgm:cxn modelId="{89ACF55D-61DA-4EC5-9F7F-4331957F9F62}" type="presParOf" srcId="{3A7ACA7C-D088-4921-91A9-CC3C979312E7}" destId="{A92C6D2C-B896-455B-B2CA-856683E0F6D2}" srcOrd="0" destOrd="0" presId="urn:microsoft.com/office/officeart/2005/8/layout/orgChart1"/>
    <dgm:cxn modelId="{A5026821-4A21-44F3-BD32-E3570BEBC824}" type="presParOf" srcId="{3A7ACA7C-D088-4921-91A9-CC3C979312E7}" destId="{9768929F-D7C0-4934-B1C5-9399CCCB113A}" srcOrd="1" destOrd="0" presId="urn:microsoft.com/office/officeart/2005/8/layout/orgChart1"/>
    <dgm:cxn modelId="{89DF3C7B-FDCD-4999-A42A-A3D9A53F6DDF}" type="presParOf" srcId="{4B2852D1-A6E5-4F63-9B2A-E7C71130FDEC}" destId="{DD569A48-B93F-4BAF-B4E8-AC99A7FBCAA2}" srcOrd="1" destOrd="0" presId="urn:microsoft.com/office/officeart/2005/8/layout/orgChart1"/>
    <dgm:cxn modelId="{1A10BABC-C0B1-463D-B4B7-7455AC5424CF}" type="presParOf" srcId="{4B2852D1-A6E5-4F63-9B2A-E7C71130FDEC}" destId="{8C7DC1F6-7A65-4A0E-B1D6-4038A0C1CD36}" srcOrd="2" destOrd="0" presId="urn:microsoft.com/office/officeart/2005/8/layout/orgChart1"/>
    <dgm:cxn modelId="{497B2541-46B1-41D7-A789-BAA3FBB4AA24}" type="presParOf" srcId="{CF5CC8E4-944E-4E7E-A203-46B3627CA402}" destId="{EF0D318C-E08E-4C95-9A94-5B5C2E2AA22E}" srcOrd="2" destOrd="0" presId="urn:microsoft.com/office/officeart/2005/8/layout/orgChart1"/>
    <dgm:cxn modelId="{D5FF323C-E889-435B-B4E2-49351F1E352A}" type="presParOf" srcId="{1E08BF64-E9F5-44C5-9FEF-987D61DF67C7}" destId="{288B6E98-3D37-4A47-BC93-E6FF8B27B55B}" srcOrd="2" destOrd="0" presId="urn:microsoft.com/office/officeart/2005/8/layout/orgChart1"/>
    <dgm:cxn modelId="{5090052B-DDF7-49DA-AC51-8C406BE218FA}" type="presParOf" srcId="{1E08BF64-E9F5-44C5-9FEF-987D61DF67C7}" destId="{78536816-1FFF-4CFE-8102-AC4FCE80E313}" srcOrd="3" destOrd="0" presId="urn:microsoft.com/office/officeart/2005/8/layout/orgChart1"/>
    <dgm:cxn modelId="{3AF2E1F8-2E51-498D-A22A-D8314F63D284}" type="presParOf" srcId="{78536816-1FFF-4CFE-8102-AC4FCE80E313}" destId="{B1C49558-00D4-4406-8C4A-7A87570188F6}" srcOrd="0" destOrd="0" presId="urn:microsoft.com/office/officeart/2005/8/layout/orgChart1"/>
    <dgm:cxn modelId="{B918A499-0695-49FC-9F40-8FE868137760}" type="presParOf" srcId="{B1C49558-00D4-4406-8C4A-7A87570188F6}" destId="{0D113C07-72A1-4C14-BD81-52D38190A169}" srcOrd="0" destOrd="0" presId="urn:microsoft.com/office/officeart/2005/8/layout/orgChart1"/>
    <dgm:cxn modelId="{A7B8874C-D186-4D04-9F33-CCBDD5AD31C1}" type="presParOf" srcId="{B1C49558-00D4-4406-8C4A-7A87570188F6}" destId="{73AFAE01-FD30-4C1A-A7EF-95A0A8FDAF92}" srcOrd="1" destOrd="0" presId="urn:microsoft.com/office/officeart/2005/8/layout/orgChart1"/>
    <dgm:cxn modelId="{B375D789-5FA2-4E7C-AA9A-927CF0D2E899}" type="presParOf" srcId="{78536816-1FFF-4CFE-8102-AC4FCE80E313}" destId="{B13490D9-9181-4759-809E-EC9E7A58E8B8}" srcOrd="1" destOrd="0" presId="urn:microsoft.com/office/officeart/2005/8/layout/orgChart1"/>
    <dgm:cxn modelId="{60069F03-5EFE-4706-A4BF-CC0BAC185CDA}" type="presParOf" srcId="{B13490D9-9181-4759-809E-EC9E7A58E8B8}" destId="{D0DE1188-6B24-4C42-B93B-61F7DB9CD580}" srcOrd="0" destOrd="0" presId="urn:microsoft.com/office/officeart/2005/8/layout/orgChart1"/>
    <dgm:cxn modelId="{C3EAA4D9-A135-47EA-9F67-5E387752B2B5}" type="presParOf" srcId="{B13490D9-9181-4759-809E-EC9E7A58E8B8}" destId="{959B1CAE-BC22-483B-ADB5-7DD330B0CAD6}" srcOrd="1" destOrd="0" presId="urn:microsoft.com/office/officeart/2005/8/layout/orgChart1"/>
    <dgm:cxn modelId="{E2F9E563-6F98-4B7A-AB06-0EA5DD35FA29}" type="presParOf" srcId="{959B1CAE-BC22-483B-ADB5-7DD330B0CAD6}" destId="{B3EC387B-D0ED-40A3-B6B4-DB2AA4892528}" srcOrd="0" destOrd="0" presId="urn:microsoft.com/office/officeart/2005/8/layout/orgChart1"/>
    <dgm:cxn modelId="{DA14365A-097E-47D3-A40C-F5E747009F7A}" type="presParOf" srcId="{B3EC387B-D0ED-40A3-B6B4-DB2AA4892528}" destId="{10B86F50-A735-41AA-9C4B-3BC1A99B2434}" srcOrd="0" destOrd="0" presId="urn:microsoft.com/office/officeart/2005/8/layout/orgChart1"/>
    <dgm:cxn modelId="{18BFD23B-13EB-4C5B-AC58-92A23F526517}" type="presParOf" srcId="{B3EC387B-D0ED-40A3-B6B4-DB2AA4892528}" destId="{760F4ED8-0036-441D-B312-2FC29A447F6F}" srcOrd="1" destOrd="0" presId="urn:microsoft.com/office/officeart/2005/8/layout/orgChart1"/>
    <dgm:cxn modelId="{60514079-0453-4B6D-9F13-750998DD2770}" type="presParOf" srcId="{959B1CAE-BC22-483B-ADB5-7DD330B0CAD6}" destId="{7F53DCA0-793F-46BC-9F35-E724C630C8D9}" srcOrd="1" destOrd="0" presId="urn:microsoft.com/office/officeart/2005/8/layout/orgChart1"/>
    <dgm:cxn modelId="{1F0E2D1F-17C9-44CB-B53E-3F8A84FB97A8}" type="presParOf" srcId="{959B1CAE-BC22-483B-ADB5-7DD330B0CAD6}" destId="{091D799F-C0CE-4770-92D3-DACCE30404F0}" srcOrd="2" destOrd="0" presId="urn:microsoft.com/office/officeart/2005/8/layout/orgChart1"/>
    <dgm:cxn modelId="{37130CD1-8689-417C-AC71-694668EF949A}" type="presParOf" srcId="{78536816-1FFF-4CFE-8102-AC4FCE80E313}" destId="{2327AA86-3BF3-4C30-A803-2EAC956DD30E}" srcOrd="2" destOrd="0" presId="urn:microsoft.com/office/officeart/2005/8/layout/orgChart1"/>
    <dgm:cxn modelId="{492F8A2D-D3C4-4C61-847B-AC963D058A28}" type="presParOf" srcId="{1E08BF64-E9F5-44C5-9FEF-987D61DF67C7}" destId="{D54147A8-A869-4014-999C-D34899AAFD48}" srcOrd="4" destOrd="0" presId="urn:microsoft.com/office/officeart/2005/8/layout/orgChart1"/>
    <dgm:cxn modelId="{447DF401-20FA-48A7-806E-7DC2CF49C9B5}" type="presParOf" srcId="{1E08BF64-E9F5-44C5-9FEF-987D61DF67C7}" destId="{8BE6F0A1-5A8E-4A48-BF7E-84F4A69C739D}" srcOrd="5" destOrd="0" presId="urn:microsoft.com/office/officeart/2005/8/layout/orgChart1"/>
    <dgm:cxn modelId="{5AA75AF9-5072-49BB-AC0B-FAA8C5DFFD1A}" type="presParOf" srcId="{8BE6F0A1-5A8E-4A48-BF7E-84F4A69C739D}" destId="{C02C8C0F-7C20-4C44-A9D0-CD3067B5BF1A}" srcOrd="0" destOrd="0" presId="urn:microsoft.com/office/officeart/2005/8/layout/orgChart1"/>
    <dgm:cxn modelId="{84298673-521A-4C73-BB8A-31314F759A40}" type="presParOf" srcId="{C02C8C0F-7C20-4C44-A9D0-CD3067B5BF1A}" destId="{36B445B4-59CF-42EC-B3FC-E2E53329339E}" srcOrd="0" destOrd="0" presId="urn:microsoft.com/office/officeart/2005/8/layout/orgChart1"/>
    <dgm:cxn modelId="{013AD40D-23CA-49FB-8775-D676693333F4}" type="presParOf" srcId="{C02C8C0F-7C20-4C44-A9D0-CD3067B5BF1A}" destId="{A0C86B3B-1A70-4364-BFCB-568390B63856}" srcOrd="1" destOrd="0" presId="urn:microsoft.com/office/officeart/2005/8/layout/orgChart1"/>
    <dgm:cxn modelId="{914F8C2B-19F5-478A-A02A-D8EA6C74DCB4}" type="presParOf" srcId="{8BE6F0A1-5A8E-4A48-BF7E-84F4A69C739D}" destId="{E58DC6A5-B5FB-4709-93DC-A307AE7995EF}" srcOrd="1" destOrd="0" presId="urn:microsoft.com/office/officeart/2005/8/layout/orgChart1"/>
    <dgm:cxn modelId="{CA175B29-45B3-489A-9953-E18E5167F284}" type="presParOf" srcId="{E58DC6A5-B5FB-4709-93DC-A307AE7995EF}" destId="{932149E2-B079-4100-A920-6A9EC6DBE8CA}" srcOrd="0" destOrd="0" presId="urn:microsoft.com/office/officeart/2005/8/layout/orgChart1"/>
    <dgm:cxn modelId="{588E9321-7CE0-4836-BE38-FA36D1EA05BC}" type="presParOf" srcId="{E58DC6A5-B5FB-4709-93DC-A307AE7995EF}" destId="{BDEBE935-1371-4DBF-9D8D-C0742A185C16}" srcOrd="1" destOrd="0" presId="urn:microsoft.com/office/officeart/2005/8/layout/orgChart1"/>
    <dgm:cxn modelId="{059C0B44-6708-46F8-87C3-46EE3BD9C8CC}" type="presParOf" srcId="{BDEBE935-1371-4DBF-9D8D-C0742A185C16}" destId="{18BDFEA2-83E2-41B0-A1DE-98B166A245A1}" srcOrd="0" destOrd="0" presId="urn:microsoft.com/office/officeart/2005/8/layout/orgChart1"/>
    <dgm:cxn modelId="{69EA7DE5-ABD8-43FB-8682-756126C06C37}" type="presParOf" srcId="{18BDFEA2-83E2-41B0-A1DE-98B166A245A1}" destId="{36112726-9CBC-4831-B46E-522EFAB90E1C}" srcOrd="0" destOrd="0" presId="urn:microsoft.com/office/officeart/2005/8/layout/orgChart1"/>
    <dgm:cxn modelId="{DC655157-5CE9-455F-BA94-CA01D3C7C02A}" type="presParOf" srcId="{18BDFEA2-83E2-41B0-A1DE-98B166A245A1}" destId="{B822A598-7659-4017-848E-B4DCADF38501}" srcOrd="1" destOrd="0" presId="urn:microsoft.com/office/officeart/2005/8/layout/orgChart1"/>
    <dgm:cxn modelId="{18BDE114-D033-4507-8CD1-6250505DD810}" type="presParOf" srcId="{BDEBE935-1371-4DBF-9D8D-C0742A185C16}" destId="{90F12DFA-1E82-4910-9B5B-344D822C50A0}" srcOrd="1" destOrd="0" presId="urn:microsoft.com/office/officeart/2005/8/layout/orgChart1"/>
    <dgm:cxn modelId="{C65A97B9-F142-427A-9B2E-4B90BD5E2693}" type="presParOf" srcId="{BDEBE935-1371-4DBF-9D8D-C0742A185C16}" destId="{D174F6D3-6283-4EA0-A123-2CDA09B6EF06}" srcOrd="2" destOrd="0" presId="urn:microsoft.com/office/officeart/2005/8/layout/orgChart1"/>
    <dgm:cxn modelId="{42ED5DB6-1A72-49C9-9333-1A38ADC36949}" type="presParOf" srcId="{8BE6F0A1-5A8E-4A48-BF7E-84F4A69C739D}" destId="{461A3067-1E7F-4D1C-9AF9-61E1D5B6C8C4}" srcOrd="2" destOrd="0" presId="urn:microsoft.com/office/officeart/2005/8/layout/orgChart1"/>
    <dgm:cxn modelId="{1B45ACB7-1C61-4D97-ABA4-C18179896C43}" type="presParOf" srcId="{1E08BF64-E9F5-44C5-9FEF-987D61DF67C7}" destId="{CB8340AD-F10B-4661-86A3-EF877BFC99E2}" srcOrd="6" destOrd="0" presId="urn:microsoft.com/office/officeart/2005/8/layout/orgChart1"/>
    <dgm:cxn modelId="{E643BBA7-DFF3-4441-820D-F94F094E95F6}" type="presParOf" srcId="{1E08BF64-E9F5-44C5-9FEF-987D61DF67C7}" destId="{E4F212CB-BAD1-45DF-AF5F-B88C83DCF27A}" srcOrd="7" destOrd="0" presId="urn:microsoft.com/office/officeart/2005/8/layout/orgChart1"/>
    <dgm:cxn modelId="{1ED657CA-602A-4441-ACB9-370BC3735E80}" type="presParOf" srcId="{E4F212CB-BAD1-45DF-AF5F-B88C83DCF27A}" destId="{9BEF5702-3680-416B-9FC6-9E9ABA5F15F3}" srcOrd="0" destOrd="0" presId="urn:microsoft.com/office/officeart/2005/8/layout/orgChart1"/>
    <dgm:cxn modelId="{5B9177B0-2927-481F-B7E2-DCBBB9CE1F6E}" type="presParOf" srcId="{9BEF5702-3680-416B-9FC6-9E9ABA5F15F3}" destId="{A962EC9A-9081-4D6C-8890-B07A0D3E6651}" srcOrd="0" destOrd="0" presId="urn:microsoft.com/office/officeart/2005/8/layout/orgChart1"/>
    <dgm:cxn modelId="{A6E54637-66DC-4746-88F4-02D076C90264}" type="presParOf" srcId="{9BEF5702-3680-416B-9FC6-9E9ABA5F15F3}" destId="{FE910710-018E-4EA2-934D-5E1EF3FBAB52}" srcOrd="1" destOrd="0" presId="urn:microsoft.com/office/officeart/2005/8/layout/orgChart1"/>
    <dgm:cxn modelId="{A9569DD4-7940-4233-8FBE-77EA0121FBC0}" type="presParOf" srcId="{E4F212CB-BAD1-45DF-AF5F-B88C83DCF27A}" destId="{C462883F-B7B9-47BB-A7B3-BCC21F7A5C70}" srcOrd="1" destOrd="0" presId="urn:microsoft.com/office/officeart/2005/8/layout/orgChart1"/>
    <dgm:cxn modelId="{F4F65C30-5D0B-4BDA-9E56-31A782C41EC3}" type="presParOf" srcId="{C462883F-B7B9-47BB-A7B3-BCC21F7A5C70}" destId="{59F391E0-6040-4547-8BEF-1B692775E9A7}" srcOrd="0" destOrd="0" presId="urn:microsoft.com/office/officeart/2005/8/layout/orgChart1"/>
    <dgm:cxn modelId="{9CCDDC07-DF1F-478B-BD6D-0E1F9A75EFB7}" type="presParOf" srcId="{C462883F-B7B9-47BB-A7B3-BCC21F7A5C70}" destId="{C81494C7-7068-46AD-B624-DA1529ADF7CB}" srcOrd="1" destOrd="0" presId="urn:microsoft.com/office/officeart/2005/8/layout/orgChart1"/>
    <dgm:cxn modelId="{A1832E88-8E64-42F4-B119-B20DFC731089}" type="presParOf" srcId="{C81494C7-7068-46AD-B624-DA1529ADF7CB}" destId="{2FCF45A0-D993-4DB7-AE1C-A42C52E2FBCA}" srcOrd="0" destOrd="0" presId="urn:microsoft.com/office/officeart/2005/8/layout/orgChart1"/>
    <dgm:cxn modelId="{9FAD6C52-FCD0-4347-8B10-6D6B7D665436}" type="presParOf" srcId="{2FCF45A0-D993-4DB7-AE1C-A42C52E2FBCA}" destId="{3A9D8E9F-6515-41A8-B8D8-E71607999C65}" srcOrd="0" destOrd="0" presId="urn:microsoft.com/office/officeart/2005/8/layout/orgChart1"/>
    <dgm:cxn modelId="{27F9BD49-C6DB-4323-86D7-7E3947925519}" type="presParOf" srcId="{2FCF45A0-D993-4DB7-AE1C-A42C52E2FBCA}" destId="{A381F497-3711-4A45-96B2-D1EFC8E03887}" srcOrd="1" destOrd="0" presId="urn:microsoft.com/office/officeart/2005/8/layout/orgChart1"/>
    <dgm:cxn modelId="{776912D7-5C7D-41D9-908A-4FF2A3349475}" type="presParOf" srcId="{C81494C7-7068-46AD-B624-DA1529ADF7CB}" destId="{260B5D34-58A9-4596-A76F-4267912C62F0}" srcOrd="1" destOrd="0" presId="urn:microsoft.com/office/officeart/2005/8/layout/orgChart1"/>
    <dgm:cxn modelId="{ACDE20C3-C982-4BE3-8A08-0A00EB96F412}" type="presParOf" srcId="{C81494C7-7068-46AD-B624-DA1529ADF7CB}" destId="{B021358F-7DA9-4849-A33E-0721D62521F5}" srcOrd="2" destOrd="0" presId="urn:microsoft.com/office/officeart/2005/8/layout/orgChart1"/>
    <dgm:cxn modelId="{F34EF224-E3CE-4E31-BC7C-129F604035A4}" type="presParOf" srcId="{E4F212CB-BAD1-45DF-AF5F-B88C83DCF27A}" destId="{5B26721C-2A67-499B-8071-88359C499B61}" srcOrd="2" destOrd="0" presId="urn:microsoft.com/office/officeart/2005/8/layout/orgChart1"/>
    <dgm:cxn modelId="{ED3E078E-B3B1-47FF-8F20-47676E97965A}" type="presParOf" srcId="{1E08BF64-E9F5-44C5-9FEF-987D61DF67C7}" destId="{2B16C149-A82F-406E-8972-A5F9AA68362B}" srcOrd="8" destOrd="0" presId="urn:microsoft.com/office/officeart/2005/8/layout/orgChart1"/>
    <dgm:cxn modelId="{293A195A-F15E-41F2-8C67-7F22F2322B57}" type="presParOf" srcId="{1E08BF64-E9F5-44C5-9FEF-987D61DF67C7}" destId="{1DF055BC-0986-403B-B21E-2F28C0E9CF7E}" srcOrd="9" destOrd="0" presId="urn:microsoft.com/office/officeart/2005/8/layout/orgChart1"/>
    <dgm:cxn modelId="{DA3FBE66-90B6-4720-AA04-203DCA22C670}" type="presParOf" srcId="{1DF055BC-0986-403B-B21E-2F28C0E9CF7E}" destId="{67AFF7E6-BECD-49F5-A691-66280313292E}" srcOrd="0" destOrd="0" presId="urn:microsoft.com/office/officeart/2005/8/layout/orgChart1"/>
    <dgm:cxn modelId="{B1CF21D1-24B0-41F9-8541-AF349F1DC6E3}" type="presParOf" srcId="{67AFF7E6-BECD-49F5-A691-66280313292E}" destId="{B2709C34-DC25-490E-B297-22307B90BA9C}" srcOrd="0" destOrd="0" presId="urn:microsoft.com/office/officeart/2005/8/layout/orgChart1"/>
    <dgm:cxn modelId="{2E8248D5-9B5E-48E0-8436-5721E821A180}" type="presParOf" srcId="{67AFF7E6-BECD-49F5-A691-66280313292E}" destId="{22632F41-70F8-455C-AF6B-2C921CEEBCFC}" srcOrd="1" destOrd="0" presId="urn:microsoft.com/office/officeart/2005/8/layout/orgChart1"/>
    <dgm:cxn modelId="{2C6EF999-038E-4317-9706-39B98791E054}" type="presParOf" srcId="{1DF055BC-0986-403B-B21E-2F28C0E9CF7E}" destId="{670D7481-359F-416F-B98B-7321FDC18480}" srcOrd="1" destOrd="0" presId="urn:microsoft.com/office/officeart/2005/8/layout/orgChart1"/>
    <dgm:cxn modelId="{C04D75C5-FBCB-4374-93D5-342FDD874021}" type="presParOf" srcId="{670D7481-359F-416F-B98B-7321FDC18480}" destId="{CE904C3D-97BB-4048-85F5-1C9ABC3DEF19}" srcOrd="0" destOrd="0" presId="urn:microsoft.com/office/officeart/2005/8/layout/orgChart1"/>
    <dgm:cxn modelId="{0EDED04E-9465-4DD5-B6C0-4F1A76C5DBBB}" type="presParOf" srcId="{670D7481-359F-416F-B98B-7321FDC18480}" destId="{452AF9A5-A6B2-4A3A-BF00-A461988427FE}" srcOrd="1" destOrd="0" presId="urn:microsoft.com/office/officeart/2005/8/layout/orgChart1"/>
    <dgm:cxn modelId="{E11CA422-D440-4475-B294-773CDB914FAB}" type="presParOf" srcId="{452AF9A5-A6B2-4A3A-BF00-A461988427FE}" destId="{21134C5F-C46B-44A3-82C7-94300777C1C0}" srcOrd="0" destOrd="0" presId="urn:microsoft.com/office/officeart/2005/8/layout/orgChart1"/>
    <dgm:cxn modelId="{4F1D3006-FAED-4F70-978A-1E0A8C0EBFEE}" type="presParOf" srcId="{21134C5F-C46B-44A3-82C7-94300777C1C0}" destId="{D6D3DB4C-B4DE-4DB7-97AA-79B36E7B3AA7}" srcOrd="0" destOrd="0" presId="urn:microsoft.com/office/officeart/2005/8/layout/orgChart1"/>
    <dgm:cxn modelId="{AAA83DBF-498D-4387-85F0-842C1C2AEFB2}" type="presParOf" srcId="{21134C5F-C46B-44A3-82C7-94300777C1C0}" destId="{03CFDDAA-AF19-4254-A3A3-9D920D31495B}" srcOrd="1" destOrd="0" presId="urn:microsoft.com/office/officeart/2005/8/layout/orgChart1"/>
    <dgm:cxn modelId="{516D52C7-31AA-47F1-BE17-EEBE19F3E341}" type="presParOf" srcId="{452AF9A5-A6B2-4A3A-BF00-A461988427FE}" destId="{DC5CF47F-9549-4BE8-96CA-28CF2A754A23}" srcOrd="1" destOrd="0" presId="urn:microsoft.com/office/officeart/2005/8/layout/orgChart1"/>
    <dgm:cxn modelId="{F626B42C-B93D-49E4-9B34-EE0E9009479F}" type="presParOf" srcId="{452AF9A5-A6B2-4A3A-BF00-A461988427FE}" destId="{7B32AB1F-AC76-42B1-AD6E-DD5B264FD95B}" srcOrd="2" destOrd="0" presId="urn:microsoft.com/office/officeart/2005/8/layout/orgChart1"/>
    <dgm:cxn modelId="{D87C9C16-9AC7-4062-A7EA-6CF9DE9A74A1}" type="presParOf" srcId="{1DF055BC-0986-403B-B21E-2F28C0E9CF7E}" destId="{29CC8ADA-1D71-495B-BCAB-7044DF9E0065}" srcOrd="2" destOrd="0" presId="urn:microsoft.com/office/officeart/2005/8/layout/orgChart1"/>
    <dgm:cxn modelId="{911C28EA-0428-4FD5-961E-CCCB5DB9D9CA}" type="presParOf" srcId="{486A9C2C-6FD0-4D05-808C-A64290D61182}" destId="{AE908EC6-0F27-4851-AD0B-B1B6DCCA7C57}" srcOrd="2" destOrd="0" presId="urn:microsoft.com/office/officeart/2005/8/layout/orgChart1"/>
    <dgm:cxn modelId="{3B3F7A7C-CDED-4672-99E3-7A4098E7246C}" type="presParOf" srcId="{AE908EC6-0F27-4851-AD0B-B1B6DCCA7C57}" destId="{30563517-4ECF-4AC6-B267-8C8E5F2DD8FF}" srcOrd="0" destOrd="0" presId="urn:microsoft.com/office/officeart/2005/8/layout/orgChart1"/>
    <dgm:cxn modelId="{1554BFAB-3A47-4C1B-BEDB-94838E969081}" type="presParOf" srcId="{AE908EC6-0F27-4851-AD0B-B1B6DCCA7C57}" destId="{1721C5BE-6011-48B7-8DB4-92A777F5D5C6}" srcOrd="1" destOrd="0" presId="urn:microsoft.com/office/officeart/2005/8/layout/orgChart1"/>
    <dgm:cxn modelId="{1B6DB026-BDFA-4E54-A8FD-CE7E9DB54F58}" type="presParOf" srcId="{1721C5BE-6011-48B7-8DB4-92A777F5D5C6}" destId="{1053D0EB-E7A6-429F-96DB-52C6067CDF01}" srcOrd="0" destOrd="0" presId="urn:microsoft.com/office/officeart/2005/8/layout/orgChart1"/>
    <dgm:cxn modelId="{97B96E54-6A98-4EA8-B994-FE4287F0097A}" type="presParOf" srcId="{1053D0EB-E7A6-429F-96DB-52C6067CDF01}" destId="{C7D4BBCB-A050-4F00-A22F-D6A0BDFD091E}" srcOrd="0" destOrd="0" presId="urn:microsoft.com/office/officeart/2005/8/layout/orgChart1"/>
    <dgm:cxn modelId="{1AB1F6C1-4B1D-4644-9372-758E31666BDA}" type="presParOf" srcId="{1053D0EB-E7A6-429F-96DB-52C6067CDF01}" destId="{6C609BC6-F426-4591-9A0C-88479EEED942}" srcOrd="1" destOrd="0" presId="urn:microsoft.com/office/officeart/2005/8/layout/orgChart1"/>
    <dgm:cxn modelId="{3660DE84-46AE-4E88-AAF9-1B712BBAA317}" type="presParOf" srcId="{1721C5BE-6011-48B7-8DB4-92A777F5D5C6}" destId="{E5AE40BB-8135-4CD9-AC48-2CEC3C721087}" srcOrd="1" destOrd="0" presId="urn:microsoft.com/office/officeart/2005/8/layout/orgChart1"/>
    <dgm:cxn modelId="{C9C4DA12-3385-4081-82E2-4A66E455278C}" type="presParOf" srcId="{1721C5BE-6011-48B7-8DB4-92A777F5D5C6}" destId="{927BFF5D-09DC-481E-A9A3-692576D54612}"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ECC25BA-8AAD-45B1-8BED-48891C51089C}" type="doc">
      <dgm:prSet loTypeId="urn:microsoft.com/office/officeart/2005/8/layout/orgChart1" loCatId="hierarchy" qsTypeId="urn:microsoft.com/office/officeart/2005/8/quickstyle/3d2" qsCatId="3D" csTypeId="urn:microsoft.com/office/officeart/2005/8/colors/accent1_4" csCatId="accent1" phldr="1"/>
      <dgm:spPr/>
      <dgm:t>
        <a:bodyPr/>
        <a:lstStyle/>
        <a:p>
          <a:endParaRPr lang="en-US"/>
        </a:p>
      </dgm:t>
    </dgm:pt>
    <dgm:pt modelId="{C676C0AB-09F5-47CD-885A-06473F4472F8}">
      <dgm:prSet phldrT="[Text]" custT="1"/>
      <dgm:spPr/>
      <dgm:t>
        <a:bodyPr/>
        <a:lstStyle/>
        <a:p>
          <a:r>
            <a:rPr lang="en-US" sz="2000" dirty="0"/>
            <a:t>Chief of Staff /Founder/CEO</a:t>
          </a:r>
        </a:p>
      </dgm:t>
    </dgm:pt>
    <dgm:pt modelId="{4AC3A82C-C6FA-4524-A0D5-BBED7D94D8AF}" type="parTrans" cxnId="{363EF81F-EC7F-428B-A3BD-1ECDFA796464}">
      <dgm:prSet/>
      <dgm:spPr/>
      <dgm:t>
        <a:bodyPr/>
        <a:lstStyle/>
        <a:p>
          <a:endParaRPr lang="en-US"/>
        </a:p>
      </dgm:t>
    </dgm:pt>
    <dgm:pt modelId="{9F630071-CD1B-41FF-9DB6-E1CC5B68ADE7}" type="sibTrans" cxnId="{363EF81F-EC7F-428B-A3BD-1ECDFA796464}">
      <dgm:prSet/>
      <dgm:spPr/>
      <dgm:t>
        <a:bodyPr/>
        <a:lstStyle/>
        <a:p>
          <a:endParaRPr lang="en-US"/>
        </a:p>
      </dgm:t>
    </dgm:pt>
    <dgm:pt modelId="{15062145-D365-4ACA-BD38-014A3CF80B12}" type="asst">
      <dgm:prSet phldrT="[Text]" custT="1"/>
      <dgm:spPr/>
      <dgm:t>
        <a:bodyPr/>
        <a:lstStyle/>
        <a:p>
          <a:r>
            <a:rPr lang="en-US" sz="1600" dirty="0"/>
            <a:t>Personal Assistant/ Administrator</a:t>
          </a:r>
        </a:p>
      </dgm:t>
    </dgm:pt>
    <dgm:pt modelId="{E1CEEE80-2A31-44BD-9944-32CDDF24BBCD}" type="parTrans" cxnId="{C64A90AA-E0CE-4DCE-A4A0-F422B4241EEE}">
      <dgm:prSet/>
      <dgm:spPr/>
      <dgm:t>
        <a:bodyPr/>
        <a:lstStyle/>
        <a:p>
          <a:endParaRPr lang="en-US"/>
        </a:p>
      </dgm:t>
    </dgm:pt>
    <dgm:pt modelId="{30AE9B25-7E3D-40DD-9D4A-EE39D2C24585}" type="sibTrans" cxnId="{C64A90AA-E0CE-4DCE-A4A0-F422B4241EEE}">
      <dgm:prSet/>
      <dgm:spPr/>
      <dgm:t>
        <a:bodyPr/>
        <a:lstStyle/>
        <a:p>
          <a:endParaRPr lang="en-US"/>
        </a:p>
      </dgm:t>
    </dgm:pt>
    <dgm:pt modelId="{DDA05991-292F-414E-8EAC-E736105A372E}" type="pres">
      <dgm:prSet presAssocID="{AECC25BA-8AAD-45B1-8BED-48891C51089C}" presName="hierChild1" presStyleCnt="0">
        <dgm:presLayoutVars>
          <dgm:orgChart val="1"/>
          <dgm:chPref val="1"/>
          <dgm:dir/>
          <dgm:animOne val="branch"/>
          <dgm:animLvl val="lvl"/>
          <dgm:resizeHandles/>
        </dgm:presLayoutVars>
      </dgm:prSet>
      <dgm:spPr/>
    </dgm:pt>
    <dgm:pt modelId="{486A9C2C-6FD0-4D05-808C-A64290D61182}" type="pres">
      <dgm:prSet presAssocID="{C676C0AB-09F5-47CD-885A-06473F4472F8}" presName="hierRoot1" presStyleCnt="0">
        <dgm:presLayoutVars>
          <dgm:hierBranch val="init"/>
        </dgm:presLayoutVars>
      </dgm:prSet>
      <dgm:spPr/>
    </dgm:pt>
    <dgm:pt modelId="{CD59D88E-5988-43B7-9BD4-B23710016879}" type="pres">
      <dgm:prSet presAssocID="{C676C0AB-09F5-47CD-885A-06473F4472F8}" presName="rootComposite1" presStyleCnt="0"/>
      <dgm:spPr/>
    </dgm:pt>
    <dgm:pt modelId="{DED1B8BB-B87F-4738-9133-91E293C567C1}" type="pres">
      <dgm:prSet presAssocID="{C676C0AB-09F5-47CD-885A-06473F4472F8}" presName="rootText1" presStyleLbl="node0" presStyleIdx="0" presStyleCnt="1" custScaleX="88889" custScaleY="73715">
        <dgm:presLayoutVars>
          <dgm:chPref val="3"/>
        </dgm:presLayoutVars>
      </dgm:prSet>
      <dgm:spPr/>
    </dgm:pt>
    <dgm:pt modelId="{A69281A7-491D-48E0-A473-E1F9745E4480}" type="pres">
      <dgm:prSet presAssocID="{C676C0AB-09F5-47CD-885A-06473F4472F8}" presName="rootConnector1" presStyleLbl="node1" presStyleIdx="0" presStyleCnt="0"/>
      <dgm:spPr/>
    </dgm:pt>
    <dgm:pt modelId="{1E08BF64-E9F5-44C5-9FEF-987D61DF67C7}" type="pres">
      <dgm:prSet presAssocID="{C676C0AB-09F5-47CD-885A-06473F4472F8}" presName="hierChild2" presStyleCnt="0"/>
      <dgm:spPr/>
    </dgm:pt>
    <dgm:pt modelId="{AE908EC6-0F27-4851-AD0B-B1B6DCCA7C57}" type="pres">
      <dgm:prSet presAssocID="{C676C0AB-09F5-47CD-885A-06473F4472F8}" presName="hierChild3" presStyleCnt="0"/>
      <dgm:spPr/>
    </dgm:pt>
    <dgm:pt modelId="{B78D4F40-0BED-43DE-9E3B-97E959CE7F00}" type="pres">
      <dgm:prSet presAssocID="{E1CEEE80-2A31-44BD-9944-32CDDF24BBCD}" presName="Name111" presStyleLbl="parChTrans1D2" presStyleIdx="0" presStyleCnt="1"/>
      <dgm:spPr/>
    </dgm:pt>
    <dgm:pt modelId="{9C289DD1-B0D8-4F50-AB1A-2D3082C721CA}" type="pres">
      <dgm:prSet presAssocID="{15062145-D365-4ACA-BD38-014A3CF80B12}" presName="hierRoot3" presStyleCnt="0">
        <dgm:presLayoutVars>
          <dgm:hierBranch val="init"/>
        </dgm:presLayoutVars>
      </dgm:prSet>
      <dgm:spPr/>
    </dgm:pt>
    <dgm:pt modelId="{3B357909-9C66-422F-92B1-CD09C2B541BE}" type="pres">
      <dgm:prSet presAssocID="{15062145-D365-4ACA-BD38-014A3CF80B12}" presName="rootComposite3" presStyleCnt="0"/>
      <dgm:spPr/>
    </dgm:pt>
    <dgm:pt modelId="{0D867F1F-71FA-4459-ACF2-A232BBF9F2D8}" type="pres">
      <dgm:prSet presAssocID="{15062145-D365-4ACA-BD38-014A3CF80B12}" presName="rootText3" presStyleLbl="asst1" presStyleIdx="0" presStyleCnt="1" custScaleX="60048" custScaleY="62756">
        <dgm:presLayoutVars>
          <dgm:chPref val="3"/>
        </dgm:presLayoutVars>
      </dgm:prSet>
      <dgm:spPr/>
    </dgm:pt>
    <dgm:pt modelId="{69347513-F575-495C-86D9-7C519539F86D}" type="pres">
      <dgm:prSet presAssocID="{15062145-D365-4ACA-BD38-014A3CF80B12}" presName="rootConnector3" presStyleLbl="asst1" presStyleIdx="0" presStyleCnt="1"/>
      <dgm:spPr/>
    </dgm:pt>
    <dgm:pt modelId="{0B8899B2-68AF-4D98-94FF-74FFDB7CB2DC}" type="pres">
      <dgm:prSet presAssocID="{15062145-D365-4ACA-BD38-014A3CF80B12}" presName="hierChild6" presStyleCnt="0"/>
      <dgm:spPr/>
    </dgm:pt>
    <dgm:pt modelId="{1FBA1C9B-2119-4579-BACE-76984D3E799C}" type="pres">
      <dgm:prSet presAssocID="{15062145-D365-4ACA-BD38-014A3CF80B12}" presName="hierChild7" presStyleCnt="0"/>
      <dgm:spPr/>
    </dgm:pt>
  </dgm:ptLst>
  <dgm:cxnLst>
    <dgm:cxn modelId="{363EF81F-EC7F-428B-A3BD-1ECDFA796464}" srcId="{AECC25BA-8AAD-45B1-8BED-48891C51089C}" destId="{C676C0AB-09F5-47CD-885A-06473F4472F8}" srcOrd="0" destOrd="0" parTransId="{4AC3A82C-C6FA-4524-A0D5-BBED7D94D8AF}" sibTransId="{9F630071-CD1B-41FF-9DB6-E1CC5B68ADE7}"/>
    <dgm:cxn modelId="{F4185320-D1B2-467F-BD55-5F2C008F81AE}" type="presOf" srcId="{AECC25BA-8AAD-45B1-8BED-48891C51089C}" destId="{DDA05991-292F-414E-8EAC-E736105A372E}" srcOrd="0" destOrd="0" presId="urn:microsoft.com/office/officeart/2005/8/layout/orgChart1"/>
    <dgm:cxn modelId="{74A36F6D-4958-4328-8240-1560238D5E28}" type="presOf" srcId="{15062145-D365-4ACA-BD38-014A3CF80B12}" destId="{0D867F1F-71FA-4459-ACF2-A232BBF9F2D8}" srcOrd="0" destOrd="0" presId="urn:microsoft.com/office/officeart/2005/8/layout/orgChart1"/>
    <dgm:cxn modelId="{B651096E-9210-43D8-B2A1-D59B1A6B4414}" type="presOf" srcId="{15062145-D365-4ACA-BD38-014A3CF80B12}" destId="{69347513-F575-495C-86D9-7C519539F86D}" srcOrd="1" destOrd="0" presId="urn:microsoft.com/office/officeart/2005/8/layout/orgChart1"/>
    <dgm:cxn modelId="{0A1BB571-AA79-4F86-AB3A-96E10A19B067}" type="presOf" srcId="{E1CEEE80-2A31-44BD-9944-32CDDF24BBCD}" destId="{B78D4F40-0BED-43DE-9E3B-97E959CE7F00}" srcOrd="0" destOrd="0" presId="urn:microsoft.com/office/officeart/2005/8/layout/orgChart1"/>
    <dgm:cxn modelId="{3E9B9F92-C05B-4105-84A4-9F38334044B5}" type="presOf" srcId="{C676C0AB-09F5-47CD-885A-06473F4472F8}" destId="{A69281A7-491D-48E0-A473-E1F9745E4480}" srcOrd="1" destOrd="0" presId="urn:microsoft.com/office/officeart/2005/8/layout/orgChart1"/>
    <dgm:cxn modelId="{C64A90AA-E0CE-4DCE-A4A0-F422B4241EEE}" srcId="{C676C0AB-09F5-47CD-885A-06473F4472F8}" destId="{15062145-D365-4ACA-BD38-014A3CF80B12}" srcOrd="0" destOrd="0" parTransId="{E1CEEE80-2A31-44BD-9944-32CDDF24BBCD}" sibTransId="{30AE9B25-7E3D-40DD-9D4A-EE39D2C24585}"/>
    <dgm:cxn modelId="{31E69CC0-848C-4364-94A5-A07962CE916C}" type="presOf" srcId="{C676C0AB-09F5-47CD-885A-06473F4472F8}" destId="{DED1B8BB-B87F-4738-9133-91E293C567C1}" srcOrd="0" destOrd="0" presId="urn:microsoft.com/office/officeart/2005/8/layout/orgChart1"/>
    <dgm:cxn modelId="{95691557-2C89-4C2B-946E-09FAEE49C440}" type="presParOf" srcId="{DDA05991-292F-414E-8EAC-E736105A372E}" destId="{486A9C2C-6FD0-4D05-808C-A64290D61182}" srcOrd="0" destOrd="0" presId="urn:microsoft.com/office/officeart/2005/8/layout/orgChart1"/>
    <dgm:cxn modelId="{2BE6BD1B-4AA4-4A2C-94BD-C3DCE0DB3D5E}" type="presParOf" srcId="{486A9C2C-6FD0-4D05-808C-A64290D61182}" destId="{CD59D88E-5988-43B7-9BD4-B23710016879}" srcOrd="0" destOrd="0" presId="urn:microsoft.com/office/officeart/2005/8/layout/orgChart1"/>
    <dgm:cxn modelId="{939E8039-E243-4766-9743-C00CF3F357A2}" type="presParOf" srcId="{CD59D88E-5988-43B7-9BD4-B23710016879}" destId="{DED1B8BB-B87F-4738-9133-91E293C567C1}" srcOrd="0" destOrd="0" presId="urn:microsoft.com/office/officeart/2005/8/layout/orgChart1"/>
    <dgm:cxn modelId="{CE98C3CD-CB53-4F24-88F4-C9E002B18840}" type="presParOf" srcId="{CD59D88E-5988-43B7-9BD4-B23710016879}" destId="{A69281A7-491D-48E0-A473-E1F9745E4480}" srcOrd="1" destOrd="0" presId="urn:microsoft.com/office/officeart/2005/8/layout/orgChart1"/>
    <dgm:cxn modelId="{B1DF54AB-B83F-4E46-8DAB-BBBD408996FB}" type="presParOf" srcId="{486A9C2C-6FD0-4D05-808C-A64290D61182}" destId="{1E08BF64-E9F5-44C5-9FEF-987D61DF67C7}" srcOrd="1" destOrd="0" presId="urn:microsoft.com/office/officeart/2005/8/layout/orgChart1"/>
    <dgm:cxn modelId="{911C28EA-0428-4FD5-961E-CCCB5DB9D9CA}" type="presParOf" srcId="{486A9C2C-6FD0-4D05-808C-A64290D61182}" destId="{AE908EC6-0F27-4851-AD0B-B1B6DCCA7C57}" srcOrd="2" destOrd="0" presId="urn:microsoft.com/office/officeart/2005/8/layout/orgChart1"/>
    <dgm:cxn modelId="{ECB224A5-AA7F-4BEF-95BE-AA831D80E8CB}" type="presParOf" srcId="{AE908EC6-0F27-4851-AD0B-B1B6DCCA7C57}" destId="{B78D4F40-0BED-43DE-9E3B-97E959CE7F00}" srcOrd="0" destOrd="0" presId="urn:microsoft.com/office/officeart/2005/8/layout/orgChart1"/>
    <dgm:cxn modelId="{40AA4A28-2B5F-4DBD-AB0C-8453ED72AFE0}" type="presParOf" srcId="{AE908EC6-0F27-4851-AD0B-B1B6DCCA7C57}" destId="{9C289DD1-B0D8-4F50-AB1A-2D3082C721CA}" srcOrd="1" destOrd="0" presId="urn:microsoft.com/office/officeart/2005/8/layout/orgChart1"/>
    <dgm:cxn modelId="{A6EDC06A-B95B-41A8-9085-6F53A070B41D}" type="presParOf" srcId="{9C289DD1-B0D8-4F50-AB1A-2D3082C721CA}" destId="{3B357909-9C66-422F-92B1-CD09C2B541BE}" srcOrd="0" destOrd="0" presId="urn:microsoft.com/office/officeart/2005/8/layout/orgChart1"/>
    <dgm:cxn modelId="{13397B1A-E1DA-42B0-B092-EEB7848074AC}" type="presParOf" srcId="{3B357909-9C66-422F-92B1-CD09C2B541BE}" destId="{0D867F1F-71FA-4459-ACF2-A232BBF9F2D8}" srcOrd="0" destOrd="0" presId="urn:microsoft.com/office/officeart/2005/8/layout/orgChart1"/>
    <dgm:cxn modelId="{CEFE029F-EBC1-4DB1-9330-28E7B4094286}" type="presParOf" srcId="{3B357909-9C66-422F-92B1-CD09C2B541BE}" destId="{69347513-F575-495C-86D9-7C519539F86D}" srcOrd="1" destOrd="0" presId="urn:microsoft.com/office/officeart/2005/8/layout/orgChart1"/>
    <dgm:cxn modelId="{FAB32270-8275-4559-AA08-813C7946BC79}" type="presParOf" srcId="{9C289DD1-B0D8-4F50-AB1A-2D3082C721CA}" destId="{0B8899B2-68AF-4D98-94FF-74FFDB7CB2DC}" srcOrd="1" destOrd="0" presId="urn:microsoft.com/office/officeart/2005/8/layout/orgChart1"/>
    <dgm:cxn modelId="{B6389D33-344E-4769-A0BE-E572F7680203}" type="presParOf" srcId="{9C289DD1-B0D8-4F50-AB1A-2D3082C721CA}" destId="{1FBA1C9B-2119-4579-BACE-76984D3E799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84B08E47-D306-42C8-A63E-C52C4038A4C2}" type="doc">
      <dgm:prSet loTypeId="urn:microsoft.com/office/officeart/2008/layout/VerticalCurvedList" loCatId="list" qsTypeId="urn:microsoft.com/office/officeart/2005/8/quickstyle/simple4" qsCatId="simple" csTypeId="urn:microsoft.com/office/officeart/2005/8/colors/accent1_4" csCatId="accent1" phldr="1"/>
      <dgm:spPr/>
      <dgm:t>
        <a:bodyPr/>
        <a:lstStyle/>
        <a:p>
          <a:endParaRPr lang="en-US"/>
        </a:p>
      </dgm:t>
    </dgm:pt>
    <dgm:pt modelId="{868EE283-EF77-497C-8338-136211792FEE}">
      <dgm:prSet phldrT="[Text]" custT="1"/>
      <dgm:spPr/>
      <dgm:t>
        <a:bodyPr/>
        <a:lstStyle/>
        <a:p>
          <a:r>
            <a:rPr lang="en-US" sz="1600" dirty="0"/>
            <a:t>Investments</a:t>
          </a:r>
        </a:p>
      </dgm:t>
    </dgm:pt>
    <dgm:pt modelId="{A325F966-4FB3-447D-9C10-262E98352001}" type="parTrans" cxnId="{90E68B15-FE95-4229-8A42-CC65B3930116}">
      <dgm:prSet/>
      <dgm:spPr/>
      <dgm:t>
        <a:bodyPr/>
        <a:lstStyle/>
        <a:p>
          <a:endParaRPr lang="en-US"/>
        </a:p>
      </dgm:t>
    </dgm:pt>
    <dgm:pt modelId="{33739769-5D16-4627-A11D-A1E2A74AC539}" type="sibTrans" cxnId="{90E68B15-FE95-4229-8A42-CC65B3930116}">
      <dgm:prSet/>
      <dgm:spPr/>
      <dgm:t>
        <a:bodyPr/>
        <a:lstStyle/>
        <a:p>
          <a:endParaRPr lang="en-US"/>
        </a:p>
      </dgm:t>
    </dgm:pt>
    <dgm:pt modelId="{E9286A3A-94E3-4983-B858-7C0BBEC0E372}">
      <dgm:prSet phldrT="[Text]" custT="1"/>
      <dgm:spPr/>
      <dgm:t>
        <a:bodyPr/>
        <a:lstStyle/>
        <a:p>
          <a:r>
            <a:rPr lang="en-US" sz="1600" dirty="0"/>
            <a:t>Tax and Accounting</a:t>
          </a:r>
        </a:p>
      </dgm:t>
    </dgm:pt>
    <dgm:pt modelId="{1309BB8E-4F62-436B-9257-AD3245BA1749}" type="parTrans" cxnId="{F53C67C7-2239-4764-8082-58B8FC04D6E1}">
      <dgm:prSet/>
      <dgm:spPr/>
      <dgm:t>
        <a:bodyPr/>
        <a:lstStyle/>
        <a:p>
          <a:endParaRPr lang="en-US"/>
        </a:p>
      </dgm:t>
    </dgm:pt>
    <dgm:pt modelId="{01A0A61D-9CBD-42CB-9998-9E478C8B2A3B}" type="sibTrans" cxnId="{F53C67C7-2239-4764-8082-58B8FC04D6E1}">
      <dgm:prSet/>
      <dgm:spPr/>
      <dgm:t>
        <a:bodyPr/>
        <a:lstStyle/>
        <a:p>
          <a:endParaRPr lang="en-US"/>
        </a:p>
      </dgm:t>
    </dgm:pt>
    <dgm:pt modelId="{39547066-ECEB-4DC7-AA6F-F2EB34926A32}">
      <dgm:prSet phldrT="[Text]" custT="1"/>
      <dgm:spPr/>
      <dgm:t>
        <a:bodyPr/>
        <a:lstStyle/>
        <a:p>
          <a:r>
            <a:rPr lang="en-US" sz="1600" dirty="0"/>
            <a:t>Reporting</a:t>
          </a:r>
        </a:p>
      </dgm:t>
    </dgm:pt>
    <dgm:pt modelId="{1128050F-9DF9-4468-A842-F62A4348B659}" type="parTrans" cxnId="{DA7C6A42-DE45-4F2A-BAD4-7AB94005ECFC}">
      <dgm:prSet/>
      <dgm:spPr/>
      <dgm:t>
        <a:bodyPr/>
        <a:lstStyle/>
        <a:p>
          <a:endParaRPr lang="en-US"/>
        </a:p>
      </dgm:t>
    </dgm:pt>
    <dgm:pt modelId="{62FF1C50-3161-4A43-8804-CBD2AD384F8F}" type="sibTrans" cxnId="{DA7C6A42-DE45-4F2A-BAD4-7AB94005ECFC}">
      <dgm:prSet/>
      <dgm:spPr/>
      <dgm:t>
        <a:bodyPr/>
        <a:lstStyle/>
        <a:p>
          <a:endParaRPr lang="en-US"/>
        </a:p>
      </dgm:t>
    </dgm:pt>
    <dgm:pt modelId="{A56EA858-430A-4A57-AA3F-58D947F6491D}">
      <dgm:prSet phldrT="[Text]" custT="1"/>
      <dgm:spPr/>
      <dgm:t>
        <a:bodyPr/>
        <a:lstStyle/>
        <a:p>
          <a:r>
            <a:rPr lang="en-US" sz="1600" dirty="0"/>
            <a:t>Technology</a:t>
          </a:r>
        </a:p>
      </dgm:t>
    </dgm:pt>
    <dgm:pt modelId="{92D1D68D-427A-4DC2-B51E-5654DFF4137E}" type="parTrans" cxnId="{0B702564-DFC5-4BC5-867E-D935CDB1E9ED}">
      <dgm:prSet/>
      <dgm:spPr/>
      <dgm:t>
        <a:bodyPr/>
        <a:lstStyle/>
        <a:p>
          <a:endParaRPr lang="en-US"/>
        </a:p>
      </dgm:t>
    </dgm:pt>
    <dgm:pt modelId="{9C24182A-0B2D-4288-9827-A5ACD032930F}" type="sibTrans" cxnId="{0B702564-DFC5-4BC5-867E-D935CDB1E9ED}">
      <dgm:prSet/>
      <dgm:spPr/>
      <dgm:t>
        <a:bodyPr/>
        <a:lstStyle/>
        <a:p>
          <a:endParaRPr lang="en-US"/>
        </a:p>
      </dgm:t>
    </dgm:pt>
    <dgm:pt modelId="{E9AF9E0C-D939-460E-9135-7031695A3D1A}">
      <dgm:prSet phldrT="[Text]" custT="1"/>
      <dgm:spPr/>
      <dgm:t>
        <a:bodyPr/>
        <a:lstStyle/>
        <a:p>
          <a:r>
            <a:rPr lang="en-US" sz="1600" dirty="0"/>
            <a:t>Administration</a:t>
          </a:r>
        </a:p>
      </dgm:t>
    </dgm:pt>
    <dgm:pt modelId="{F679EEF9-81F0-45B8-A465-1E1D92DF0E37}" type="parTrans" cxnId="{9E9DE5AB-F43F-4F30-BBBA-05661C99EC1A}">
      <dgm:prSet/>
      <dgm:spPr/>
      <dgm:t>
        <a:bodyPr/>
        <a:lstStyle/>
        <a:p>
          <a:endParaRPr lang="en-US"/>
        </a:p>
      </dgm:t>
    </dgm:pt>
    <dgm:pt modelId="{88FE82C9-9A0B-4DEC-9314-0745FA1B723C}" type="sibTrans" cxnId="{9E9DE5AB-F43F-4F30-BBBA-05661C99EC1A}">
      <dgm:prSet/>
      <dgm:spPr/>
      <dgm:t>
        <a:bodyPr/>
        <a:lstStyle/>
        <a:p>
          <a:endParaRPr lang="en-US"/>
        </a:p>
      </dgm:t>
    </dgm:pt>
    <dgm:pt modelId="{71BC1C6A-0ACA-4012-877C-0B8D27A2950E}">
      <dgm:prSet phldrT="[Text]" custT="1"/>
      <dgm:spPr/>
      <dgm:t>
        <a:bodyPr/>
        <a:lstStyle/>
        <a:p>
          <a:r>
            <a:rPr lang="en-US" sz="1600" dirty="0"/>
            <a:t>Financial Planning</a:t>
          </a:r>
        </a:p>
      </dgm:t>
    </dgm:pt>
    <dgm:pt modelId="{68358DDF-176A-4CF4-AB8B-964B7441BAFB}" type="parTrans" cxnId="{0167D40E-2981-4F0F-8654-8B21942A215B}">
      <dgm:prSet/>
      <dgm:spPr/>
      <dgm:t>
        <a:bodyPr/>
        <a:lstStyle/>
        <a:p>
          <a:endParaRPr lang="en-US"/>
        </a:p>
      </dgm:t>
    </dgm:pt>
    <dgm:pt modelId="{DB43ABFC-5C13-4ABC-932A-3F636B7667F0}" type="sibTrans" cxnId="{0167D40E-2981-4F0F-8654-8B21942A215B}">
      <dgm:prSet/>
      <dgm:spPr/>
      <dgm:t>
        <a:bodyPr/>
        <a:lstStyle/>
        <a:p>
          <a:endParaRPr lang="en-US"/>
        </a:p>
      </dgm:t>
    </dgm:pt>
    <dgm:pt modelId="{29505A54-BD7C-4498-9BE6-ADE24156077E}">
      <dgm:prSet phldrT="[Text]" custT="1"/>
      <dgm:spPr/>
      <dgm:t>
        <a:bodyPr/>
        <a:lstStyle/>
        <a:p>
          <a:r>
            <a:rPr lang="en-US" sz="1600" dirty="0"/>
            <a:t>Concierge Services</a:t>
          </a:r>
        </a:p>
      </dgm:t>
    </dgm:pt>
    <dgm:pt modelId="{383BED95-EDE8-45FD-8630-1BBA2104DE87}" type="parTrans" cxnId="{C1AA77BB-4879-4986-9404-ADB5D6C470E8}">
      <dgm:prSet/>
      <dgm:spPr/>
      <dgm:t>
        <a:bodyPr/>
        <a:lstStyle/>
        <a:p>
          <a:endParaRPr lang="en-US"/>
        </a:p>
      </dgm:t>
    </dgm:pt>
    <dgm:pt modelId="{1D5F0350-8656-4F1A-85FE-07E81B66ABF1}" type="sibTrans" cxnId="{C1AA77BB-4879-4986-9404-ADB5D6C470E8}">
      <dgm:prSet/>
      <dgm:spPr/>
      <dgm:t>
        <a:bodyPr/>
        <a:lstStyle/>
        <a:p>
          <a:endParaRPr lang="en-US"/>
        </a:p>
      </dgm:t>
    </dgm:pt>
    <dgm:pt modelId="{D236B736-4A32-4FDE-974F-A38FF069CB11}" type="pres">
      <dgm:prSet presAssocID="{84B08E47-D306-42C8-A63E-C52C4038A4C2}" presName="Name0" presStyleCnt="0">
        <dgm:presLayoutVars>
          <dgm:chMax val="7"/>
          <dgm:chPref val="7"/>
          <dgm:dir/>
        </dgm:presLayoutVars>
      </dgm:prSet>
      <dgm:spPr/>
    </dgm:pt>
    <dgm:pt modelId="{2BB3AB09-4F6C-42E2-8834-4FE4B3CF5CE9}" type="pres">
      <dgm:prSet presAssocID="{84B08E47-D306-42C8-A63E-C52C4038A4C2}" presName="Name1" presStyleCnt="0"/>
      <dgm:spPr/>
    </dgm:pt>
    <dgm:pt modelId="{05F3F199-DCAC-4DD0-9C2B-AAA22EA9D218}" type="pres">
      <dgm:prSet presAssocID="{84B08E47-D306-42C8-A63E-C52C4038A4C2}" presName="cycle" presStyleCnt="0"/>
      <dgm:spPr/>
    </dgm:pt>
    <dgm:pt modelId="{7BB7A606-A28F-47A6-A9B3-C05F7659623F}" type="pres">
      <dgm:prSet presAssocID="{84B08E47-D306-42C8-A63E-C52C4038A4C2}" presName="srcNode" presStyleLbl="node1" presStyleIdx="0" presStyleCnt="7"/>
      <dgm:spPr/>
    </dgm:pt>
    <dgm:pt modelId="{8A221B3A-DA8A-481E-AABC-E4229BAE4D93}" type="pres">
      <dgm:prSet presAssocID="{84B08E47-D306-42C8-A63E-C52C4038A4C2}" presName="conn" presStyleLbl="parChTrans1D2" presStyleIdx="0" presStyleCnt="1"/>
      <dgm:spPr/>
    </dgm:pt>
    <dgm:pt modelId="{2E2A36DF-FD46-4396-A4DA-3FBB1DA9D091}" type="pres">
      <dgm:prSet presAssocID="{84B08E47-D306-42C8-A63E-C52C4038A4C2}" presName="extraNode" presStyleLbl="node1" presStyleIdx="0" presStyleCnt="7"/>
      <dgm:spPr/>
    </dgm:pt>
    <dgm:pt modelId="{6D72EFF8-9F88-4081-B134-D200E389F56B}" type="pres">
      <dgm:prSet presAssocID="{84B08E47-D306-42C8-A63E-C52C4038A4C2}" presName="dstNode" presStyleLbl="node1" presStyleIdx="0" presStyleCnt="7"/>
      <dgm:spPr/>
    </dgm:pt>
    <dgm:pt modelId="{F987AF3F-A9CE-408F-B95A-3F1F73525484}" type="pres">
      <dgm:prSet presAssocID="{868EE283-EF77-497C-8338-136211792FEE}" presName="text_1" presStyleLbl="node1" presStyleIdx="0" presStyleCnt="7">
        <dgm:presLayoutVars>
          <dgm:bulletEnabled val="1"/>
        </dgm:presLayoutVars>
      </dgm:prSet>
      <dgm:spPr/>
    </dgm:pt>
    <dgm:pt modelId="{8CBD2E18-57DB-499C-8768-84A1BBDE070F}" type="pres">
      <dgm:prSet presAssocID="{868EE283-EF77-497C-8338-136211792FEE}" presName="accent_1" presStyleCnt="0"/>
      <dgm:spPr/>
    </dgm:pt>
    <dgm:pt modelId="{15774A01-CAB0-41A9-B3BC-EBFB1BBC3973}" type="pres">
      <dgm:prSet presAssocID="{868EE283-EF77-497C-8338-136211792FEE}" presName="accentRepeatNode" presStyleLbl="solidFgAcc1" presStyleIdx="0" presStyleCnt="7"/>
      <dgm:spPr/>
    </dgm:pt>
    <dgm:pt modelId="{956D2B57-964D-4223-8614-62E3731D6F3A}" type="pres">
      <dgm:prSet presAssocID="{E9AF9E0C-D939-460E-9135-7031695A3D1A}" presName="text_2" presStyleLbl="node1" presStyleIdx="1" presStyleCnt="7">
        <dgm:presLayoutVars>
          <dgm:bulletEnabled val="1"/>
        </dgm:presLayoutVars>
      </dgm:prSet>
      <dgm:spPr/>
    </dgm:pt>
    <dgm:pt modelId="{6898BC5B-A2FF-4BFE-A28F-60D26FCE0EC2}" type="pres">
      <dgm:prSet presAssocID="{E9AF9E0C-D939-460E-9135-7031695A3D1A}" presName="accent_2" presStyleCnt="0"/>
      <dgm:spPr/>
    </dgm:pt>
    <dgm:pt modelId="{AAB6D1E2-FB69-4997-BF92-71604D52F80A}" type="pres">
      <dgm:prSet presAssocID="{E9AF9E0C-D939-460E-9135-7031695A3D1A}" presName="accentRepeatNode" presStyleLbl="solidFgAcc1" presStyleIdx="1" presStyleCnt="7"/>
      <dgm:spPr/>
    </dgm:pt>
    <dgm:pt modelId="{6A063733-4C1D-4E3B-9354-CD3F8B259B69}" type="pres">
      <dgm:prSet presAssocID="{71BC1C6A-0ACA-4012-877C-0B8D27A2950E}" presName="text_3" presStyleLbl="node1" presStyleIdx="2" presStyleCnt="7">
        <dgm:presLayoutVars>
          <dgm:bulletEnabled val="1"/>
        </dgm:presLayoutVars>
      </dgm:prSet>
      <dgm:spPr/>
    </dgm:pt>
    <dgm:pt modelId="{EA16A179-9B7E-49FD-83E1-0384D648A06B}" type="pres">
      <dgm:prSet presAssocID="{71BC1C6A-0ACA-4012-877C-0B8D27A2950E}" presName="accent_3" presStyleCnt="0"/>
      <dgm:spPr/>
    </dgm:pt>
    <dgm:pt modelId="{9F655AA0-A93E-423B-ACE2-9CF2001523B7}" type="pres">
      <dgm:prSet presAssocID="{71BC1C6A-0ACA-4012-877C-0B8D27A2950E}" presName="accentRepeatNode" presStyleLbl="solidFgAcc1" presStyleIdx="2" presStyleCnt="7"/>
      <dgm:spPr/>
    </dgm:pt>
    <dgm:pt modelId="{2B4F2524-213E-4E05-8FC2-F37704F839AB}" type="pres">
      <dgm:prSet presAssocID="{29505A54-BD7C-4498-9BE6-ADE24156077E}" presName="text_4" presStyleLbl="node1" presStyleIdx="3" presStyleCnt="7">
        <dgm:presLayoutVars>
          <dgm:bulletEnabled val="1"/>
        </dgm:presLayoutVars>
      </dgm:prSet>
      <dgm:spPr/>
    </dgm:pt>
    <dgm:pt modelId="{0D5F2A8D-D0A4-44FC-9CF1-0929C7C58E5B}" type="pres">
      <dgm:prSet presAssocID="{29505A54-BD7C-4498-9BE6-ADE24156077E}" presName="accent_4" presStyleCnt="0"/>
      <dgm:spPr/>
    </dgm:pt>
    <dgm:pt modelId="{CC9D8CFA-DD31-41D3-89FA-172A5C464535}" type="pres">
      <dgm:prSet presAssocID="{29505A54-BD7C-4498-9BE6-ADE24156077E}" presName="accentRepeatNode" presStyleLbl="solidFgAcc1" presStyleIdx="3" presStyleCnt="7"/>
      <dgm:spPr/>
    </dgm:pt>
    <dgm:pt modelId="{B3AC778A-42EC-4265-9863-5EA9CC0C9B12}" type="pres">
      <dgm:prSet presAssocID="{E9286A3A-94E3-4983-B858-7C0BBEC0E372}" presName="text_5" presStyleLbl="node1" presStyleIdx="4" presStyleCnt="7">
        <dgm:presLayoutVars>
          <dgm:bulletEnabled val="1"/>
        </dgm:presLayoutVars>
      </dgm:prSet>
      <dgm:spPr/>
    </dgm:pt>
    <dgm:pt modelId="{F3A0E57D-1B5C-4B94-9E37-700E51224E21}" type="pres">
      <dgm:prSet presAssocID="{E9286A3A-94E3-4983-B858-7C0BBEC0E372}" presName="accent_5" presStyleCnt="0"/>
      <dgm:spPr/>
    </dgm:pt>
    <dgm:pt modelId="{7C64294F-021D-4603-A437-46BDF5384D47}" type="pres">
      <dgm:prSet presAssocID="{E9286A3A-94E3-4983-B858-7C0BBEC0E372}" presName="accentRepeatNode" presStyleLbl="solidFgAcc1" presStyleIdx="4" presStyleCnt="7"/>
      <dgm:spPr/>
    </dgm:pt>
    <dgm:pt modelId="{65E1E803-FE2B-4560-8288-7FE63F245E83}" type="pres">
      <dgm:prSet presAssocID="{A56EA858-430A-4A57-AA3F-58D947F6491D}" presName="text_6" presStyleLbl="node1" presStyleIdx="5" presStyleCnt="7">
        <dgm:presLayoutVars>
          <dgm:bulletEnabled val="1"/>
        </dgm:presLayoutVars>
      </dgm:prSet>
      <dgm:spPr/>
    </dgm:pt>
    <dgm:pt modelId="{3667EBB9-89AB-4FD1-8049-4E9B729E8D7E}" type="pres">
      <dgm:prSet presAssocID="{A56EA858-430A-4A57-AA3F-58D947F6491D}" presName="accent_6" presStyleCnt="0"/>
      <dgm:spPr/>
    </dgm:pt>
    <dgm:pt modelId="{4A86B615-3F17-4028-BD20-2CB14D9B15FA}" type="pres">
      <dgm:prSet presAssocID="{A56EA858-430A-4A57-AA3F-58D947F6491D}" presName="accentRepeatNode" presStyleLbl="solidFgAcc1" presStyleIdx="5" presStyleCnt="7"/>
      <dgm:spPr/>
    </dgm:pt>
    <dgm:pt modelId="{A685896C-789B-45D5-A570-8267795A6AB4}" type="pres">
      <dgm:prSet presAssocID="{39547066-ECEB-4DC7-AA6F-F2EB34926A32}" presName="text_7" presStyleLbl="node1" presStyleIdx="6" presStyleCnt="7">
        <dgm:presLayoutVars>
          <dgm:bulletEnabled val="1"/>
        </dgm:presLayoutVars>
      </dgm:prSet>
      <dgm:spPr/>
    </dgm:pt>
    <dgm:pt modelId="{0788416F-A0D7-42B2-B0DC-89F399873BBC}" type="pres">
      <dgm:prSet presAssocID="{39547066-ECEB-4DC7-AA6F-F2EB34926A32}" presName="accent_7" presStyleCnt="0"/>
      <dgm:spPr/>
    </dgm:pt>
    <dgm:pt modelId="{BB2B887F-C81B-4165-8199-1DC4B38A8E6F}" type="pres">
      <dgm:prSet presAssocID="{39547066-ECEB-4DC7-AA6F-F2EB34926A32}" presName="accentRepeatNode" presStyleLbl="solidFgAcc1" presStyleIdx="6" presStyleCnt="7"/>
      <dgm:spPr/>
    </dgm:pt>
  </dgm:ptLst>
  <dgm:cxnLst>
    <dgm:cxn modelId="{7004460A-E6FB-471A-8325-1F145006F01A}" type="presOf" srcId="{71BC1C6A-0ACA-4012-877C-0B8D27A2950E}" destId="{6A063733-4C1D-4E3B-9354-CD3F8B259B69}" srcOrd="0" destOrd="0" presId="urn:microsoft.com/office/officeart/2008/layout/VerticalCurvedList"/>
    <dgm:cxn modelId="{0167D40E-2981-4F0F-8654-8B21942A215B}" srcId="{84B08E47-D306-42C8-A63E-C52C4038A4C2}" destId="{71BC1C6A-0ACA-4012-877C-0B8D27A2950E}" srcOrd="2" destOrd="0" parTransId="{68358DDF-176A-4CF4-AB8B-964B7441BAFB}" sibTransId="{DB43ABFC-5C13-4ABC-932A-3F636B7667F0}"/>
    <dgm:cxn modelId="{90E68B15-FE95-4229-8A42-CC65B3930116}" srcId="{84B08E47-D306-42C8-A63E-C52C4038A4C2}" destId="{868EE283-EF77-497C-8338-136211792FEE}" srcOrd="0" destOrd="0" parTransId="{A325F966-4FB3-447D-9C10-262E98352001}" sibTransId="{33739769-5D16-4627-A11D-A1E2A74AC539}"/>
    <dgm:cxn modelId="{49F3F41F-E465-4E8B-AE12-4C046F0A5AE8}" type="presOf" srcId="{A56EA858-430A-4A57-AA3F-58D947F6491D}" destId="{65E1E803-FE2B-4560-8288-7FE63F245E83}" srcOrd="0" destOrd="0" presId="urn:microsoft.com/office/officeart/2008/layout/VerticalCurvedList"/>
    <dgm:cxn modelId="{2F52BE2E-E780-42F8-A0F0-C1050DC90958}" type="presOf" srcId="{868EE283-EF77-497C-8338-136211792FEE}" destId="{F987AF3F-A9CE-408F-B95A-3F1F73525484}" srcOrd="0" destOrd="0" presId="urn:microsoft.com/office/officeart/2008/layout/VerticalCurvedList"/>
    <dgm:cxn modelId="{8C1D7936-67E5-4D58-B3FC-5CCB330915E0}" type="presOf" srcId="{84B08E47-D306-42C8-A63E-C52C4038A4C2}" destId="{D236B736-4A32-4FDE-974F-A38FF069CB11}" srcOrd="0" destOrd="0" presId="urn:microsoft.com/office/officeart/2008/layout/VerticalCurvedList"/>
    <dgm:cxn modelId="{DA7C6A42-DE45-4F2A-BAD4-7AB94005ECFC}" srcId="{84B08E47-D306-42C8-A63E-C52C4038A4C2}" destId="{39547066-ECEB-4DC7-AA6F-F2EB34926A32}" srcOrd="6" destOrd="0" parTransId="{1128050F-9DF9-4468-A842-F62A4348B659}" sibTransId="{62FF1C50-3161-4A43-8804-CBD2AD384F8F}"/>
    <dgm:cxn modelId="{0B702564-DFC5-4BC5-867E-D935CDB1E9ED}" srcId="{84B08E47-D306-42C8-A63E-C52C4038A4C2}" destId="{A56EA858-430A-4A57-AA3F-58D947F6491D}" srcOrd="5" destOrd="0" parTransId="{92D1D68D-427A-4DC2-B51E-5654DFF4137E}" sibTransId="{9C24182A-0B2D-4288-9827-A5ACD032930F}"/>
    <dgm:cxn modelId="{F637E84F-7CB4-432D-BB5E-D2D1F2E10B42}" type="presOf" srcId="{29505A54-BD7C-4498-9BE6-ADE24156077E}" destId="{2B4F2524-213E-4E05-8FC2-F37704F839AB}" srcOrd="0" destOrd="0" presId="urn:microsoft.com/office/officeart/2008/layout/VerticalCurvedList"/>
    <dgm:cxn modelId="{31451C77-98E6-4307-96BC-637F6EFB6CB3}" type="presOf" srcId="{33739769-5D16-4627-A11D-A1E2A74AC539}" destId="{8A221B3A-DA8A-481E-AABC-E4229BAE4D93}" srcOrd="0" destOrd="0" presId="urn:microsoft.com/office/officeart/2008/layout/VerticalCurvedList"/>
    <dgm:cxn modelId="{2A7C2693-E4AE-4FC6-8FC6-821112559B86}" type="presOf" srcId="{39547066-ECEB-4DC7-AA6F-F2EB34926A32}" destId="{A685896C-789B-45D5-A570-8267795A6AB4}" srcOrd="0" destOrd="0" presId="urn:microsoft.com/office/officeart/2008/layout/VerticalCurvedList"/>
    <dgm:cxn modelId="{72626FA1-92CF-440B-B89E-9FA720BF8D6B}" type="presOf" srcId="{E9AF9E0C-D939-460E-9135-7031695A3D1A}" destId="{956D2B57-964D-4223-8614-62E3731D6F3A}" srcOrd="0" destOrd="0" presId="urn:microsoft.com/office/officeart/2008/layout/VerticalCurvedList"/>
    <dgm:cxn modelId="{9E9DE5AB-F43F-4F30-BBBA-05661C99EC1A}" srcId="{84B08E47-D306-42C8-A63E-C52C4038A4C2}" destId="{E9AF9E0C-D939-460E-9135-7031695A3D1A}" srcOrd="1" destOrd="0" parTransId="{F679EEF9-81F0-45B8-A465-1E1D92DF0E37}" sibTransId="{88FE82C9-9A0B-4DEC-9314-0745FA1B723C}"/>
    <dgm:cxn modelId="{567A0AB2-7DB8-490B-AB43-94C54072CE9B}" type="presOf" srcId="{E9286A3A-94E3-4983-B858-7C0BBEC0E372}" destId="{B3AC778A-42EC-4265-9863-5EA9CC0C9B12}" srcOrd="0" destOrd="0" presId="urn:microsoft.com/office/officeart/2008/layout/VerticalCurvedList"/>
    <dgm:cxn modelId="{C1AA77BB-4879-4986-9404-ADB5D6C470E8}" srcId="{84B08E47-D306-42C8-A63E-C52C4038A4C2}" destId="{29505A54-BD7C-4498-9BE6-ADE24156077E}" srcOrd="3" destOrd="0" parTransId="{383BED95-EDE8-45FD-8630-1BBA2104DE87}" sibTransId="{1D5F0350-8656-4F1A-85FE-07E81B66ABF1}"/>
    <dgm:cxn modelId="{F53C67C7-2239-4764-8082-58B8FC04D6E1}" srcId="{84B08E47-D306-42C8-A63E-C52C4038A4C2}" destId="{E9286A3A-94E3-4983-B858-7C0BBEC0E372}" srcOrd="4" destOrd="0" parTransId="{1309BB8E-4F62-436B-9257-AD3245BA1749}" sibTransId="{01A0A61D-9CBD-42CB-9998-9E478C8B2A3B}"/>
    <dgm:cxn modelId="{0874120B-4525-4DB1-89EC-315F2696EB86}" type="presParOf" srcId="{D236B736-4A32-4FDE-974F-A38FF069CB11}" destId="{2BB3AB09-4F6C-42E2-8834-4FE4B3CF5CE9}" srcOrd="0" destOrd="0" presId="urn:microsoft.com/office/officeart/2008/layout/VerticalCurvedList"/>
    <dgm:cxn modelId="{B8E946C2-9612-400E-9DBA-28C24DB0D6E7}" type="presParOf" srcId="{2BB3AB09-4F6C-42E2-8834-4FE4B3CF5CE9}" destId="{05F3F199-DCAC-4DD0-9C2B-AAA22EA9D218}" srcOrd="0" destOrd="0" presId="urn:microsoft.com/office/officeart/2008/layout/VerticalCurvedList"/>
    <dgm:cxn modelId="{C9F328BA-C168-4764-A358-EB64F79DFC3B}" type="presParOf" srcId="{05F3F199-DCAC-4DD0-9C2B-AAA22EA9D218}" destId="{7BB7A606-A28F-47A6-A9B3-C05F7659623F}" srcOrd="0" destOrd="0" presId="urn:microsoft.com/office/officeart/2008/layout/VerticalCurvedList"/>
    <dgm:cxn modelId="{5B2C2B84-2C2A-49EC-8934-A6EFB0E0FCF4}" type="presParOf" srcId="{05F3F199-DCAC-4DD0-9C2B-AAA22EA9D218}" destId="{8A221B3A-DA8A-481E-AABC-E4229BAE4D93}" srcOrd="1" destOrd="0" presId="urn:microsoft.com/office/officeart/2008/layout/VerticalCurvedList"/>
    <dgm:cxn modelId="{49F726A0-3808-4A94-87EA-FFE657716DDD}" type="presParOf" srcId="{05F3F199-DCAC-4DD0-9C2B-AAA22EA9D218}" destId="{2E2A36DF-FD46-4396-A4DA-3FBB1DA9D091}" srcOrd="2" destOrd="0" presId="urn:microsoft.com/office/officeart/2008/layout/VerticalCurvedList"/>
    <dgm:cxn modelId="{651B5DEA-62A3-4896-A108-92E7BA8D5F78}" type="presParOf" srcId="{05F3F199-DCAC-4DD0-9C2B-AAA22EA9D218}" destId="{6D72EFF8-9F88-4081-B134-D200E389F56B}" srcOrd="3" destOrd="0" presId="urn:microsoft.com/office/officeart/2008/layout/VerticalCurvedList"/>
    <dgm:cxn modelId="{6F2B52E7-7D74-4046-B0D8-28EEB2CF7E4C}" type="presParOf" srcId="{2BB3AB09-4F6C-42E2-8834-4FE4B3CF5CE9}" destId="{F987AF3F-A9CE-408F-B95A-3F1F73525484}" srcOrd="1" destOrd="0" presId="urn:microsoft.com/office/officeart/2008/layout/VerticalCurvedList"/>
    <dgm:cxn modelId="{878C5D2D-C0C8-4E47-9B5A-63176059CCAE}" type="presParOf" srcId="{2BB3AB09-4F6C-42E2-8834-4FE4B3CF5CE9}" destId="{8CBD2E18-57DB-499C-8768-84A1BBDE070F}" srcOrd="2" destOrd="0" presId="urn:microsoft.com/office/officeart/2008/layout/VerticalCurvedList"/>
    <dgm:cxn modelId="{95CC3FC6-7EEB-4349-803B-60BF1E80A805}" type="presParOf" srcId="{8CBD2E18-57DB-499C-8768-84A1BBDE070F}" destId="{15774A01-CAB0-41A9-B3BC-EBFB1BBC3973}" srcOrd="0" destOrd="0" presId="urn:microsoft.com/office/officeart/2008/layout/VerticalCurvedList"/>
    <dgm:cxn modelId="{5FBF0F23-6088-4E14-8BE3-98E56AE63A0B}" type="presParOf" srcId="{2BB3AB09-4F6C-42E2-8834-4FE4B3CF5CE9}" destId="{956D2B57-964D-4223-8614-62E3731D6F3A}" srcOrd="3" destOrd="0" presId="urn:microsoft.com/office/officeart/2008/layout/VerticalCurvedList"/>
    <dgm:cxn modelId="{72870C78-9437-4B2A-A7FE-C7A1E9A7A357}" type="presParOf" srcId="{2BB3AB09-4F6C-42E2-8834-4FE4B3CF5CE9}" destId="{6898BC5B-A2FF-4BFE-A28F-60D26FCE0EC2}" srcOrd="4" destOrd="0" presId="urn:microsoft.com/office/officeart/2008/layout/VerticalCurvedList"/>
    <dgm:cxn modelId="{570721EF-28A2-4178-A365-1EAFF0441D58}" type="presParOf" srcId="{6898BC5B-A2FF-4BFE-A28F-60D26FCE0EC2}" destId="{AAB6D1E2-FB69-4997-BF92-71604D52F80A}" srcOrd="0" destOrd="0" presId="urn:microsoft.com/office/officeart/2008/layout/VerticalCurvedList"/>
    <dgm:cxn modelId="{3E2525DB-817A-4C87-8496-B69F6B230AC8}" type="presParOf" srcId="{2BB3AB09-4F6C-42E2-8834-4FE4B3CF5CE9}" destId="{6A063733-4C1D-4E3B-9354-CD3F8B259B69}" srcOrd="5" destOrd="0" presId="urn:microsoft.com/office/officeart/2008/layout/VerticalCurvedList"/>
    <dgm:cxn modelId="{F397C9F0-D20E-4DE0-81BF-1362520C8F7E}" type="presParOf" srcId="{2BB3AB09-4F6C-42E2-8834-4FE4B3CF5CE9}" destId="{EA16A179-9B7E-49FD-83E1-0384D648A06B}" srcOrd="6" destOrd="0" presId="urn:microsoft.com/office/officeart/2008/layout/VerticalCurvedList"/>
    <dgm:cxn modelId="{C2FF6626-AB2C-4629-BA89-E9EED848F926}" type="presParOf" srcId="{EA16A179-9B7E-49FD-83E1-0384D648A06B}" destId="{9F655AA0-A93E-423B-ACE2-9CF2001523B7}" srcOrd="0" destOrd="0" presId="urn:microsoft.com/office/officeart/2008/layout/VerticalCurvedList"/>
    <dgm:cxn modelId="{6C801EE7-27EE-4B49-85B0-6A60106EB727}" type="presParOf" srcId="{2BB3AB09-4F6C-42E2-8834-4FE4B3CF5CE9}" destId="{2B4F2524-213E-4E05-8FC2-F37704F839AB}" srcOrd="7" destOrd="0" presId="urn:microsoft.com/office/officeart/2008/layout/VerticalCurvedList"/>
    <dgm:cxn modelId="{CDDA9DC4-6457-49D0-A2AC-5FCB402C8480}" type="presParOf" srcId="{2BB3AB09-4F6C-42E2-8834-4FE4B3CF5CE9}" destId="{0D5F2A8D-D0A4-44FC-9CF1-0929C7C58E5B}" srcOrd="8" destOrd="0" presId="urn:microsoft.com/office/officeart/2008/layout/VerticalCurvedList"/>
    <dgm:cxn modelId="{F9A3F351-E9CA-456A-AE5E-24471E2DAABE}" type="presParOf" srcId="{0D5F2A8D-D0A4-44FC-9CF1-0929C7C58E5B}" destId="{CC9D8CFA-DD31-41D3-89FA-172A5C464535}" srcOrd="0" destOrd="0" presId="urn:microsoft.com/office/officeart/2008/layout/VerticalCurvedList"/>
    <dgm:cxn modelId="{832AB85E-A029-4A61-AF1C-DA9A509CBED2}" type="presParOf" srcId="{2BB3AB09-4F6C-42E2-8834-4FE4B3CF5CE9}" destId="{B3AC778A-42EC-4265-9863-5EA9CC0C9B12}" srcOrd="9" destOrd="0" presId="urn:microsoft.com/office/officeart/2008/layout/VerticalCurvedList"/>
    <dgm:cxn modelId="{8AC19579-7D26-40B6-BAC3-341A259EAA5D}" type="presParOf" srcId="{2BB3AB09-4F6C-42E2-8834-4FE4B3CF5CE9}" destId="{F3A0E57D-1B5C-4B94-9E37-700E51224E21}" srcOrd="10" destOrd="0" presId="urn:microsoft.com/office/officeart/2008/layout/VerticalCurvedList"/>
    <dgm:cxn modelId="{6FEE784D-C17D-4EDD-B272-6C254DAB4DD0}" type="presParOf" srcId="{F3A0E57D-1B5C-4B94-9E37-700E51224E21}" destId="{7C64294F-021D-4603-A437-46BDF5384D47}" srcOrd="0" destOrd="0" presId="urn:microsoft.com/office/officeart/2008/layout/VerticalCurvedList"/>
    <dgm:cxn modelId="{66C77C86-E0DF-4594-B719-F78DE23803B6}" type="presParOf" srcId="{2BB3AB09-4F6C-42E2-8834-4FE4B3CF5CE9}" destId="{65E1E803-FE2B-4560-8288-7FE63F245E83}" srcOrd="11" destOrd="0" presId="urn:microsoft.com/office/officeart/2008/layout/VerticalCurvedList"/>
    <dgm:cxn modelId="{3525DE95-82B9-4F21-A366-5E2D8038AA53}" type="presParOf" srcId="{2BB3AB09-4F6C-42E2-8834-4FE4B3CF5CE9}" destId="{3667EBB9-89AB-4FD1-8049-4E9B729E8D7E}" srcOrd="12" destOrd="0" presId="urn:microsoft.com/office/officeart/2008/layout/VerticalCurvedList"/>
    <dgm:cxn modelId="{7867AF04-011D-4F20-B24E-8694AF2340A5}" type="presParOf" srcId="{3667EBB9-89AB-4FD1-8049-4E9B729E8D7E}" destId="{4A86B615-3F17-4028-BD20-2CB14D9B15FA}" srcOrd="0" destOrd="0" presId="urn:microsoft.com/office/officeart/2008/layout/VerticalCurvedList"/>
    <dgm:cxn modelId="{5C61DC1C-BD26-41F4-BF8D-450E13B0B06F}" type="presParOf" srcId="{2BB3AB09-4F6C-42E2-8834-4FE4B3CF5CE9}" destId="{A685896C-789B-45D5-A570-8267795A6AB4}" srcOrd="13" destOrd="0" presId="urn:microsoft.com/office/officeart/2008/layout/VerticalCurvedList"/>
    <dgm:cxn modelId="{E151E8A3-0494-42F6-9840-FE520BFC2636}" type="presParOf" srcId="{2BB3AB09-4F6C-42E2-8834-4FE4B3CF5CE9}" destId="{0788416F-A0D7-42B2-B0DC-89F399873BBC}" srcOrd="14" destOrd="0" presId="urn:microsoft.com/office/officeart/2008/layout/VerticalCurvedList"/>
    <dgm:cxn modelId="{E799C7A7-D526-4A05-B25D-776BB3C6C4C1}" type="presParOf" srcId="{0788416F-A0D7-42B2-B0DC-89F399873BBC}" destId="{BB2B887F-C81B-4165-8199-1DC4B38A8E6F}" srcOrd="0" destOrd="0" presId="urn:microsoft.com/office/officeart/2008/layout/VerticalCurv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2B7EB-BB5D-4B13-95D4-9869A66CB92D}">
      <dsp:nvSpPr>
        <dsp:cNvPr id="0" name=""/>
        <dsp:cNvSpPr/>
      </dsp:nvSpPr>
      <dsp:spPr>
        <a:xfrm>
          <a:off x="1722565" y="1064081"/>
          <a:ext cx="2650869" cy="2650869"/>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2110776" y="1452292"/>
        <a:ext cx="1874447" cy="1874447"/>
      </dsp:txXfrm>
    </dsp:sp>
    <dsp:sp modelId="{68AA5D7B-7A74-4378-B936-90552F705E92}">
      <dsp:nvSpPr>
        <dsp:cNvPr id="0" name=""/>
        <dsp:cNvSpPr/>
      </dsp:nvSpPr>
      <dsp:spPr>
        <a:xfrm>
          <a:off x="2367011" y="261901"/>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Family</a:t>
          </a:r>
        </a:p>
      </dsp:txBody>
      <dsp:txXfrm>
        <a:off x="2561116" y="456006"/>
        <a:ext cx="937224" cy="937224"/>
      </dsp:txXfrm>
    </dsp:sp>
    <dsp:sp modelId="{BA84C8F1-8DC6-46C7-A023-DE90EF9FE8DA}">
      <dsp:nvSpPr>
        <dsp:cNvPr id="0" name=""/>
        <dsp:cNvSpPr/>
      </dsp:nvSpPr>
      <dsp:spPr>
        <a:xfrm>
          <a:off x="3918622" y="1726799"/>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Ownership</a:t>
          </a:r>
        </a:p>
      </dsp:txBody>
      <dsp:txXfrm>
        <a:off x="4112727" y="1920904"/>
        <a:ext cx="937224" cy="937224"/>
      </dsp:txXfrm>
    </dsp:sp>
    <dsp:sp modelId="{72D10B7D-2B38-48AB-9D4D-379DB1BE665F}">
      <dsp:nvSpPr>
        <dsp:cNvPr id="0" name=""/>
        <dsp:cNvSpPr/>
      </dsp:nvSpPr>
      <dsp:spPr>
        <a:xfrm>
          <a:off x="2367006" y="3130182"/>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Service Types</a:t>
          </a:r>
        </a:p>
      </dsp:txBody>
      <dsp:txXfrm>
        <a:off x="2561111" y="3324287"/>
        <a:ext cx="937224" cy="937224"/>
      </dsp:txXfrm>
    </dsp:sp>
    <dsp:sp modelId="{4035EAFE-3F20-4318-9728-0BF877F419C6}">
      <dsp:nvSpPr>
        <dsp:cNvPr id="0" name=""/>
        <dsp:cNvSpPr/>
      </dsp:nvSpPr>
      <dsp:spPr>
        <a:xfrm>
          <a:off x="820299" y="1726799"/>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Service Level</a:t>
          </a:r>
        </a:p>
      </dsp:txBody>
      <dsp:txXfrm>
        <a:off x="1014404" y="1920904"/>
        <a:ext cx="937224" cy="937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2B7EB-BB5D-4B13-95D4-9869A66CB92D}">
      <dsp:nvSpPr>
        <dsp:cNvPr id="0" name=""/>
        <dsp:cNvSpPr/>
      </dsp:nvSpPr>
      <dsp:spPr>
        <a:xfrm>
          <a:off x="1722565" y="1064081"/>
          <a:ext cx="2650869" cy="2650869"/>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2110776" y="1452292"/>
        <a:ext cx="1874447" cy="1874447"/>
      </dsp:txXfrm>
    </dsp:sp>
    <dsp:sp modelId="{68AA5D7B-7A74-4378-B936-90552F705E92}">
      <dsp:nvSpPr>
        <dsp:cNvPr id="0" name=""/>
        <dsp:cNvSpPr/>
      </dsp:nvSpPr>
      <dsp:spPr>
        <a:xfrm>
          <a:off x="2385282" y="375724"/>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Investments</a:t>
          </a:r>
        </a:p>
      </dsp:txBody>
      <dsp:txXfrm>
        <a:off x="2579387" y="569829"/>
        <a:ext cx="937224" cy="937224"/>
      </dsp:txXfrm>
    </dsp:sp>
    <dsp:sp modelId="{BA84C8F1-8DC6-46C7-A023-DE90EF9FE8DA}">
      <dsp:nvSpPr>
        <dsp:cNvPr id="0" name=""/>
        <dsp:cNvSpPr/>
      </dsp:nvSpPr>
      <dsp:spPr>
        <a:xfrm>
          <a:off x="3902051" y="1702924"/>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Structuring</a:t>
          </a:r>
        </a:p>
      </dsp:txBody>
      <dsp:txXfrm>
        <a:off x="4096156" y="1897029"/>
        <a:ext cx="937224" cy="937224"/>
      </dsp:txXfrm>
    </dsp:sp>
    <dsp:sp modelId="{72D10B7D-2B38-48AB-9D4D-379DB1BE665F}">
      <dsp:nvSpPr>
        <dsp:cNvPr id="0" name=""/>
        <dsp:cNvSpPr/>
      </dsp:nvSpPr>
      <dsp:spPr>
        <a:xfrm>
          <a:off x="2385282" y="3088006"/>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Businesses</a:t>
          </a:r>
        </a:p>
      </dsp:txBody>
      <dsp:txXfrm>
        <a:off x="2579387" y="3282111"/>
        <a:ext cx="937224" cy="937224"/>
      </dsp:txXfrm>
    </dsp:sp>
    <dsp:sp modelId="{4035EAFE-3F20-4318-9728-0BF877F419C6}">
      <dsp:nvSpPr>
        <dsp:cNvPr id="0" name=""/>
        <dsp:cNvSpPr/>
      </dsp:nvSpPr>
      <dsp:spPr>
        <a:xfrm>
          <a:off x="951042" y="1702916"/>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Operations</a:t>
          </a:r>
        </a:p>
      </dsp:txBody>
      <dsp:txXfrm>
        <a:off x="1145147" y="1897021"/>
        <a:ext cx="937224" cy="9372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25938-FCDB-A645-8DA1-7FC8ED2FF8EB}">
      <dsp:nvSpPr>
        <dsp:cNvPr id="0" name=""/>
        <dsp:cNvSpPr/>
      </dsp:nvSpPr>
      <dsp:spPr>
        <a:xfrm>
          <a:off x="744"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Scope</a:t>
          </a:r>
          <a:endParaRPr lang="en-US" sz="1000" kern="1200" dirty="0"/>
        </a:p>
      </dsp:txBody>
      <dsp:txXfrm>
        <a:off x="213249" y="1113608"/>
        <a:ext cx="1026064" cy="1026064"/>
      </dsp:txXfrm>
    </dsp:sp>
    <dsp:sp modelId="{0F900DFE-E379-8448-BA67-B2B7FAADFF95}">
      <dsp:nvSpPr>
        <dsp:cNvPr id="0" name=""/>
        <dsp:cNvSpPr/>
      </dsp:nvSpPr>
      <dsp:spPr>
        <a:xfrm>
          <a:off x="1161603"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Design</a:t>
          </a:r>
        </a:p>
      </dsp:txBody>
      <dsp:txXfrm>
        <a:off x="1374108" y="1113608"/>
        <a:ext cx="1026064" cy="1026064"/>
      </dsp:txXfrm>
    </dsp:sp>
    <dsp:sp modelId="{EE11F8B3-D44D-2F43-9126-07B11683121B}">
      <dsp:nvSpPr>
        <dsp:cNvPr id="0" name=""/>
        <dsp:cNvSpPr/>
      </dsp:nvSpPr>
      <dsp:spPr>
        <a:xfrm>
          <a:off x="2324169" y="931706"/>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Prototype</a:t>
          </a:r>
        </a:p>
      </dsp:txBody>
      <dsp:txXfrm>
        <a:off x="2536674" y="1144211"/>
        <a:ext cx="1026064" cy="1026064"/>
      </dsp:txXfrm>
    </dsp:sp>
    <dsp:sp modelId="{4E01AAEA-9099-A740-8D09-1ECD139BFCD0}">
      <dsp:nvSpPr>
        <dsp:cNvPr id="0" name=""/>
        <dsp:cNvSpPr/>
      </dsp:nvSpPr>
      <dsp:spPr>
        <a:xfrm>
          <a:off x="3483322"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Beta Test  Services</a:t>
          </a:r>
        </a:p>
      </dsp:txBody>
      <dsp:txXfrm>
        <a:off x="3695827" y="1113608"/>
        <a:ext cx="1026064" cy="1026064"/>
      </dsp:txXfrm>
    </dsp:sp>
    <dsp:sp modelId="{6D5E79F6-A281-DC4C-89CC-603CD38DD288}">
      <dsp:nvSpPr>
        <dsp:cNvPr id="0" name=""/>
        <dsp:cNvSpPr/>
      </dsp:nvSpPr>
      <dsp:spPr>
        <a:xfrm>
          <a:off x="4644181"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Launch &amp; Iterate</a:t>
          </a:r>
        </a:p>
      </dsp:txBody>
      <dsp:txXfrm>
        <a:off x="4856686" y="1113608"/>
        <a:ext cx="1026064" cy="10260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D4F40-0BED-43DE-9E3B-97E959CE7F00}">
      <dsp:nvSpPr>
        <dsp:cNvPr id="0" name=""/>
        <dsp:cNvSpPr/>
      </dsp:nvSpPr>
      <dsp:spPr>
        <a:xfrm>
          <a:off x="2728368" y="989527"/>
          <a:ext cx="1184751" cy="1456557"/>
        </a:xfrm>
        <a:custGeom>
          <a:avLst/>
          <a:gdLst/>
          <a:ahLst/>
          <a:cxnLst/>
          <a:rect l="0" t="0" r="0" b="0"/>
          <a:pathLst>
            <a:path>
              <a:moveTo>
                <a:pt x="0" y="0"/>
              </a:moveTo>
              <a:lnTo>
                <a:pt x="0" y="1456557"/>
              </a:lnTo>
              <a:lnTo>
                <a:pt x="1184751" y="145655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0563517-4ECF-4AC6-B267-8C8E5F2DD8FF}">
      <dsp:nvSpPr>
        <dsp:cNvPr id="0" name=""/>
        <dsp:cNvSpPr/>
      </dsp:nvSpPr>
      <dsp:spPr>
        <a:xfrm>
          <a:off x="2395893" y="989527"/>
          <a:ext cx="332475" cy="1456557"/>
        </a:xfrm>
        <a:custGeom>
          <a:avLst/>
          <a:gdLst/>
          <a:ahLst/>
          <a:cxnLst/>
          <a:rect l="0" t="0" r="0" b="0"/>
          <a:pathLst>
            <a:path>
              <a:moveTo>
                <a:pt x="332475" y="0"/>
              </a:moveTo>
              <a:lnTo>
                <a:pt x="332475" y="1456557"/>
              </a:lnTo>
              <a:lnTo>
                <a:pt x="0" y="145655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ED1B8BB-B87F-4738-9133-91E293C567C1}">
      <dsp:nvSpPr>
        <dsp:cNvPr id="0" name=""/>
        <dsp:cNvSpPr/>
      </dsp:nvSpPr>
      <dsp:spPr>
        <a:xfrm>
          <a:off x="1585493" y="137108"/>
          <a:ext cx="2285751" cy="852418"/>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Founder/CEO</a:t>
          </a:r>
        </a:p>
      </dsp:txBody>
      <dsp:txXfrm>
        <a:off x="1585493" y="137108"/>
        <a:ext cx="2285751" cy="852418"/>
      </dsp:txXfrm>
    </dsp:sp>
    <dsp:sp modelId="{C7D4BBCB-A050-4F00-A22F-D6A0BDFD091E}">
      <dsp:nvSpPr>
        <dsp:cNvPr id="0" name=""/>
        <dsp:cNvSpPr/>
      </dsp:nvSpPr>
      <dsp:spPr>
        <a:xfrm>
          <a:off x="772623" y="1969031"/>
          <a:ext cx="1623270" cy="954108"/>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Bookkeeper/ staff accountant</a:t>
          </a:r>
        </a:p>
      </dsp:txBody>
      <dsp:txXfrm>
        <a:off x="772623" y="1969031"/>
        <a:ext cx="1623270" cy="954108"/>
      </dsp:txXfrm>
    </dsp:sp>
    <dsp:sp modelId="{0D867F1F-71FA-4459-ACF2-A232BBF9F2D8}">
      <dsp:nvSpPr>
        <dsp:cNvPr id="0" name=""/>
        <dsp:cNvSpPr/>
      </dsp:nvSpPr>
      <dsp:spPr>
        <a:xfrm>
          <a:off x="3913120" y="1960117"/>
          <a:ext cx="1461877" cy="971935"/>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Personal Assistant/ Administrator</a:t>
          </a:r>
        </a:p>
      </dsp:txBody>
      <dsp:txXfrm>
        <a:off x="3913120" y="1960117"/>
        <a:ext cx="1461877" cy="9719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21B3A-DA8A-481E-AABC-E4229BAE4D93}">
      <dsp:nvSpPr>
        <dsp:cNvPr id="0" name=""/>
        <dsp:cNvSpPr/>
      </dsp:nvSpPr>
      <dsp:spPr>
        <a:xfrm>
          <a:off x="-4212825" y="-646408"/>
          <a:ext cx="5019609" cy="5019609"/>
        </a:xfrm>
        <a:prstGeom prst="blockArc">
          <a:avLst>
            <a:gd name="adj1" fmla="val 18900000"/>
            <a:gd name="adj2" fmla="val 2700000"/>
            <a:gd name="adj3" fmla="val 430"/>
          </a:avLst>
        </a:prstGeom>
        <a:noFill/>
        <a:ln w="12700" cap="flat" cmpd="sng" algn="ctr">
          <a:solidFill>
            <a:schemeClr val="accent1">
              <a:tint val="99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987AF3F-A9CE-408F-B95A-3F1F73525484}">
      <dsp:nvSpPr>
        <dsp:cNvPr id="0" name=""/>
        <dsp:cNvSpPr/>
      </dsp:nvSpPr>
      <dsp:spPr>
        <a:xfrm>
          <a:off x="353378" y="232850"/>
          <a:ext cx="3448801" cy="465998"/>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9886"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Investments</a:t>
          </a:r>
        </a:p>
      </dsp:txBody>
      <dsp:txXfrm>
        <a:off x="353378" y="232850"/>
        <a:ext cx="3448801" cy="465998"/>
      </dsp:txXfrm>
    </dsp:sp>
    <dsp:sp modelId="{15774A01-CAB0-41A9-B3BC-EBFB1BBC3973}">
      <dsp:nvSpPr>
        <dsp:cNvPr id="0" name=""/>
        <dsp:cNvSpPr/>
      </dsp:nvSpPr>
      <dsp:spPr>
        <a:xfrm>
          <a:off x="62129" y="174600"/>
          <a:ext cx="582497" cy="582497"/>
        </a:xfrm>
        <a:prstGeom prst="ellipse">
          <a:avLst/>
        </a:prstGeom>
        <a:solidFill>
          <a:schemeClr val="lt1">
            <a:hueOff val="0"/>
            <a:satOff val="0"/>
            <a:lumOff val="0"/>
            <a:alphaOff val="0"/>
          </a:schemeClr>
        </a:solidFill>
        <a:ln w="6350" cap="flat" cmpd="sng" algn="ctr">
          <a:solidFill>
            <a:schemeClr val="accent1">
              <a:shade val="8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1B06904-F9B1-43C4-B134-A5E8AFF4B1E8}">
      <dsp:nvSpPr>
        <dsp:cNvPr id="0" name=""/>
        <dsp:cNvSpPr/>
      </dsp:nvSpPr>
      <dsp:spPr>
        <a:xfrm>
          <a:off x="687298" y="931623"/>
          <a:ext cx="3114881" cy="465998"/>
        </a:xfrm>
        <a:prstGeom prst="rect">
          <a:avLst/>
        </a:prstGeom>
        <a:gradFill rotWithShape="0">
          <a:gsLst>
            <a:gs pos="0">
              <a:schemeClr val="accent1">
                <a:shade val="80000"/>
                <a:hueOff val="87321"/>
                <a:satOff val="-1564"/>
                <a:lumOff val="6646"/>
                <a:alphaOff val="0"/>
                <a:satMod val="103000"/>
                <a:lumMod val="102000"/>
                <a:tint val="94000"/>
              </a:schemeClr>
            </a:gs>
            <a:gs pos="50000">
              <a:schemeClr val="accent1">
                <a:shade val="80000"/>
                <a:hueOff val="87321"/>
                <a:satOff val="-1564"/>
                <a:lumOff val="6646"/>
                <a:alphaOff val="0"/>
                <a:satMod val="110000"/>
                <a:lumMod val="100000"/>
                <a:shade val="100000"/>
              </a:schemeClr>
            </a:gs>
            <a:gs pos="100000">
              <a:schemeClr val="accent1">
                <a:shade val="80000"/>
                <a:hueOff val="87321"/>
                <a:satOff val="-1564"/>
                <a:lumOff val="664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9886"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Business Consultant</a:t>
          </a:r>
        </a:p>
      </dsp:txBody>
      <dsp:txXfrm>
        <a:off x="687298" y="931623"/>
        <a:ext cx="3114881" cy="465998"/>
      </dsp:txXfrm>
    </dsp:sp>
    <dsp:sp modelId="{CCE92682-3EFB-42B7-A4A0-D53C7A115A96}">
      <dsp:nvSpPr>
        <dsp:cNvPr id="0" name=""/>
        <dsp:cNvSpPr/>
      </dsp:nvSpPr>
      <dsp:spPr>
        <a:xfrm>
          <a:off x="396050" y="873373"/>
          <a:ext cx="582497" cy="582497"/>
        </a:xfrm>
        <a:prstGeom prst="ellipse">
          <a:avLst/>
        </a:prstGeom>
        <a:solidFill>
          <a:schemeClr val="lt1">
            <a:hueOff val="0"/>
            <a:satOff val="0"/>
            <a:lumOff val="0"/>
            <a:alphaOff val="0"/>
          </a:schemeClr>
        </a:solidFill>
        <a:ln w="6350" cap="flat" cmpd="sng" algn="ctr">
          <a:solidFill>
            <a:schemeClr val="accent1">
              <a:shade val="80000"/>
              <a:hueOff val="87321"/>
              <a:satOff val="-1564"/>
              <a:lumOff val="664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94ABC52-EABD-44FC-BAF4-F613C49009C2}">
      <dsp:nvSpPr>
        <dsp:cNvPr id="0" name=""/>
        <dsp:cNvSpPr/>
      </dsp:nvSpPr>
      <dsp:spPr>
        <a:xfrm>
          <a:off x="789785" y="1630397"/>
          <a:ext cx="3012394" cy="465998"/>
        </a:xfrm>
        <a:prstGeom prst="rect">
          <a:avLst/>
        </a:prstGeom>
        <a:gradFill rotWithShape="0">
          <a:gsLst>
            <a:gs pos="0">
              <a:schemeClr val="accent1">
                <a:shade val="80000"/>
                <a:hueOff val="174641"/>
                <a:satOff val="-3128"/>
                <a:lumOff val="13293"/>
                <a:alphaOff val="0"/>
                <a:satMod val="103000"/>
                <a:lumMod val="102000"/>
                <a:tint val="94000"/>
              </a:schemeClr>
            </a:gs>
            <a:gs pos="50000">
              <a:schemeClr val="accent1">
                <a:shade val="80000"/>
                <a:hueOff val="174641"/>
                <a:satOff val="-3128"/>
                <a:lumOff val="13293"/>
                <a:alphaOff val="0"/>
                <a:satMod val="110000"/>
                <a:lumMod val="100000"/>
                <a:shade val="100000"/>
              </a:schemeClr>
            </a:gs>
            <a:gs pos="100000">
              <a:schemeClr val="accent1">
                <a:shade val="80000"/>
                <a:hueOff val="174641"/>
                <a:satOff val="-3128"/>
                <a:lumOff val="1329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9886"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Tax and Accounting</a:t>
          </a:r>
        </a:p>
      </dsp:txBody>
      <dsp:txXfrm>
        <a:off x="789785" y="1630397"/>
        <a:ext cx="3012394" cy="465998"/>
      </dsp:txXfrm>
    </dsp:sp>
    <dsp:sp modelId="{7C64294F-021D-4603-A437-46BDF5384D47}">
      <dsp:nvSpPr>
        <dsp:cNvPr id="0" name=""/>
        <dsp:cNvSpPr/>
      </dsp:nvSpPr>
      <dsp:spPr>
        <a:xfrm>
          <a:off x="498536" y="1572147"/>
          <a:ext cx="582497" cy="582497"/>
        </a:xfrm>
        <a:prstGeom prst="ellipse">
          <a:avLst/>
        </a:prstGeom>
        <a:solidFill>
          <a:schemeClr val="lt1">
            <a:hueOff val="0"/>
            <a:satOff val="0"/>
            <a:lumOff val="0"/>
            <a:alphaOff val="0"/>
          </a:schemeClr>
        </a:solidFill>
        <a:ln w="6350" cap="flat" cmpd="sng" algn="ctr">
          <a:solidFill>
            <a:schemeClr val="accent1">
              <a:shade val="80000"/>
              <a:hueOff val="174641"/>
              <a:satOff val="-3128"/>
              <a:lumOff val="1329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5A6BA97-024D-463B-9DC2-F5BCD5944D58}">
      <dsp:nvSpPr>
        <dsp:cNvPr id="0" name=""/>
        <dsp:cNvSpPr/>
      </dsp:nvSpPr>
      <dsp:spPr>
        <a:xfrm>
          <a:off x="687298" y="2329171"/>
          <a:ext cx="3114881" cy="465998"/>
        </a:xfrm>
        <a:prstGeom prst="rect">
          <a:avLst/>
        </a:prstGeom>
        <a:gradFill rotWithShape="0">
          <a:gsLst>
            <a:gs pos="0">
              <a:schemeClr val="accent1">
                <a:shade val="80000"/>
                <a:hueOff val="261962"/>
                <a:satOff val="-4692"/>
                <a:lumOff val="19939"/>
                <a:alphaOff val="0"/>
                <a:satMod val="103000"/>
                <a:lumMod val="102000"/>
                <a:tint val="94000"/>
              </a:schemeClr>
            </a:gs>
            <a:gs pos="50000">
              <a:schemeClr val="accent1">
                <a:shade val="80000"/>
                <a:hueOff val="261962"/>
                <a:satOff val="-4692"/>
                <a:lumOff val="19939"/>
                <a:alphaOff val="0"/>
                <a:satMod val="110000"/>
                <a:lumMod val="100000"/>
                <a:shade val="100000"/>
              </a:schemeClr>
            </a:gs>
            <a:gs pos="100000">
              <a:schemeClr val="accent1">
                <a:shade val="80000"/>
                <a:hueOff val="261962"/>
                <a:satOff val="-4692"/>
                <a:lumOff val="1993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9886"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Technology</a:t>
          </a:r>
        </a:p>
      </dsp:txBody>
      <dsp:txXfrm>
        <a:off x="687298" y="2329171"/>
        <a:ext cx="3114881" cy="465998"/>
      </dsp:txXfrm>
    </dsp:sp>
    <dsp:sp modelId="{4A86B615-3F17-4028-BD20-2CB14D9B15FA}">
      <dsp:nvSpPr>
        <dsp:cNvPr id="0" name=""/>
        <dsp:cNvSpPr/>
      </dsp:nvSpPr>
      <dsp:spPr>
        <a:xfrm>
          <a:off x="396050" y="2270921"/>
          <a:ext cx="582497" cy="582497"/>
        </a:xfrm>
        <a:prstGeom prst="ellipse">
          <a:avLst/>
        </a:prstGeom>
        <a:solidFill>
          <a:schemeClr val="lt1">
            <a:hueOff val="0"/>
            <a:satOff val="0"/>
            <a:lumOff val="0"/>
            <a:alphaOff val="0"/>
          </a:schemeClr>
        </a:solidFill>
        <a:ln w="6350" cap="flat" cmpd="sng" algn="ctr">
          <a:solidFill>
            <a:schemeClr val="accent1">
              <a:shade val="80000"/>
              <a:hueOff val="261962"/>
              <a:satOff val="-4692"/>
              <a:lumOff val="19939"/>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7EB6DFA-F42F-4142-9A6E-2D5DA94CDF93}">
      <dsp:nvSpPr>
        <dsp:cNvPr id="0" name=""/>
        <dsp:cNvSpPr/>
      </dsp:nvSpPr>
      <dsp:spPr>
        <a:xfrm>
          <a:off x="353378" y="3027944"/>
          <a:ext cx="3448801" cy="465998"/>
        </a:xfrm>
        <a:prstGeom prst="rect">
          <a:avLst/>
        </a:prstGeom>
        <a:gradFill rotWithShape="0">
          <a:gsLst>
            <a:gs pos="0">
              <a:schemeClr val="accent1">
                <a:shade val="80000"/>
                <a:hueOff val="349283"/>
                <a:satOff val="-6256"/>
                <a:lumOff val="26585"/>
                <a:alphaOff val="0"/>
                <a:satMod val="103000"/>
                <a:lumMod val="102000"/>
                <a:tint val="94000"/>
              </a:schemeClr>
            </a:gs>
            <a:gs pos="50000">
              <a:schemeClr val="accent1">
                <a:shade val="80000"/>
                <a:hueOff val="349283"/>
                <a:satOff val="-6256"/>
                <a:lumOff val="26585"/>
                <a:alphaOff val="0"/>
                <a:satMod val="110000"/>
                <a:lumMod val="100000"/>
                <a:shade val="100000"/>
              </a:schemeClr>
            </a:gs>
            <a:gs pos="100000">
              <a:schemeClr val="accent1">
                <a:shade val="80000"/>
                <a:hueOff val="349283"/>
                <a:satOff val="-6256"/>
                <a:lumOff val="2658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69886"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Reporting</a:t>
          </a:r>
        </a:p>
      </dsp:txBody>
      <dsp:txXfrm>
        <a:off x="353378" y="3027944"/>
        <a:ext cx="3448801" cy="465998"/>
      </dsp:txXfrm>
    </dsp:sp>
    <dsp:sp modelId="{7088DBE5-9B3E-48CF-A67C-079B9E1DB630}">
      <dsp:nvSpPr>
        <dsp:cNvPr id="0" name=""/>
        <dsp:cNvSpPr/>
      </dsp:nvSpPr>
      <dsp:spPr>
        <a:xfrm>
          <a:off x="62129" y="2969695"/>
          <a:ext cx="582497" cy="582497"/>
        </a:xfrm>
        <a:prstGeom prst="ellipse">
          <a:avLst/>
        </a:prstGeom>
        <a:solidFill>
          <a:schemeClr val="lt1">
            <a:hueOff val="0"/>
            <a:satOff val="0"/>
            <a:lumOff val="0"/>
            <a:alphaOff val="0"/>
          </a:schemeClr>
        </a:solidFill>
        <a:ln w="6350" cap="flat" cmpd="sng" algn="ctr">
          <a:solidFill>
            <a:schemeClr val="accent1">
              <a:shade val="80000"/>
              <a:hueOff val="349283"/>
              <a:satOff val="-6256"/>
              <a:lumOff val="26585"/>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63517-4ECF-4AC6-B267-8C8E5F2DD8FF}">
      <dsp:nvSpPr>
        <dsp:cNvPr id="0" name=""/>
        <dsp:cNvSpPr/>
      </dsp:nvSpPr>
      <dsp:spPr>
        <a:xfrm>
          <a:off x="4000790" y="1264752"/>
          <a:ext cx="149211" cy="653688"/>
        </a:xfrm>
        <a:custGeom>
          <a:avLst/>
          <a:gdLst/>
          <a:ahLst/>
          <a:cxnLst/>
          <a:rect l="0" t="0" r="0" b="0"/>
          <a:pathLst>
            <a:path>
              <a:moveTo>
                <a:pt x="149211" y="0"/>
              </a:moveTo>
              <a:lnTo>
                <a:pt x="149211" y="653688"/>
              </a:lnTo>
              <a:lnTo>
                <a:pt x="0" y="653688"/>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E904C3D-97BB-4048-85F5-1C9ABC3DEF19}">
      <dsp:nvSpPr>
        <dsp:cNvPr id="0" name=""/>
        <dsp:cNvSpPr/>
      </dsp:nvSpPr>
      <dsp:spPr>
        <a:xfrm>
          <a:off x="7020546" y="3282659"/>
          <a:ext cx="213159" cy="653688"/>
        </a:xfrm>
        <a:custGeom>
          <a:avLst/>
          <a:gdLst/>
          <a:ahLst/>
          <a:cxnLst/>
          <a:rect l="0" t="0" r="0" b="0"/>
          <a:pathLst>
            <a:path>
              <a:moveTo>
                <a:pt x="0" y="0"/>
              </a:moveTo>
              <a:lnTo>
                <a:pt x="0" y="653688"/>
              </a:lnTo>
              <a:lnTo>
                <a:pt x="213159" y="653688"/>
              </a:lnTo>
            </a:path>
          </a:pathLst>
        </a:custGeom>
        <a:noFill/>
        <a:ln w="12700" cap="flat" cmpd="sng" algn="ctr">
          <a:solidFill>
            <a:schemeClr val="accent1">
              <a:tint val="7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B16C149-A82F-406E-8972-A5F9AA68362B}">
      <dsp:nvSpPr>
        <dsp:cNvPr id="0" name=""/>
        <dsp:cNvSpPr/>
      </dsp:nvSpPr>
      <dsp:spPr>
        <a:xfrm>
          <a:off x="4150001" y="1264752"/>
          <a:ext cx="3438969" cy="1307376"/>
        </a:xfrm>
        <a:custGeom>
          <a:avLst/>
          <a:gdLst/>
          <a:ahLst/>
          <a:cxnLst/>
          <a:rect l="0" t="0" r="0" b="0"/>
          <a:pathLst>
            <a:path>
              <a:moveTo>
                <a:pt x="0" y="0"/>
              </a:moveTo>
              <a:lnTo>
                <a:pt x="0" y="1158165"/>
              </a:lnTo>
              <a:lnTo>
                <a:pt x="3438969" y="1158165"/>
              </a:lnTo>
              <a:lnTo>
                <a:pt x="3438969" y="1307376"/>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9F391E0-6040-4547-8BEF-1B692775E9A7}">
      <dsp:nvSpPr>
        <dsp:cNvPr id="0" name=""/>
        <dsp:cNvSpPr/>
      </dsp:nvSpPr>
      <dsp:spPr>
        <a:xfrm>
          <a:off x="5301061" y="3282659"/>
          <a:ext cx="213159" cy="653688"/>
        </a:xfrm>
        <a:custGeom>
          <a:avLst/>
          <a:gdLst/>
          <a:ahLst/>
          <a:cxnLst/>
          <a:rect l="0" t="0" r="0" b="0"/>
          <a:pathLst>
            <a:path>
              <a:moveTo>
                <a:pt x="0" y="0"/>
              </a:moveTo>
              <a:lnTo>
                <a:pt x="0" y="653688"/>
              </a:lnTo>
              <a:lnTo>
                <a:pt x="213159" y="653688"/>
              </a:lnTo>
            </a:path>
          </a:pathLst>
        </a:custGeom>
        <a:noFill/>
        <a:ln w="12700" cap="flat" cmpd="sng" algn="ctr">
          <a:solidFill>
            <a:schemeClr val="accent1">
              <a:tint val="7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B8340AD-F10B-4661-86A3-EF877BFC99E2}">
      <dsp:nvSpPr>
        <dsp:cNvPr id="0" name=""/>
        <dsp:cNvSpPr/>
      </dsp:nvSpPr>
      <dsp:spPr>
        <a:xfrm>
          <a:off x="4150001" y="1264752"/>
          <a:ext cx="1719484" cy="1307376"/>
        </a:xfrm>
        <a:custGeom>
          <a:avLst/>
          <a:gdLst/>
          <a:ahLst/>
          <a:cxnLst/>
          <a:rect l="0" t="0" r="0" b="0"/>
          <a:pathLst>
            <a:path>
              <a:moveTo>
                <a:pt x="0" y="0"/>
              </a:moveTo>
              <a:lnTo>
                <a:pt x="0" y="1158165"/>
              </a:lnTo>
              <a:lnTo>
                <a:pt x="1719484" y="1158165"/>
              </a:lnTo>
              <a:lnTo>
                <a:pt x="1719484" y="1307376"/>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32149E2-B079-4100-A920-6A9EC6DBE8CA}">
      <dsp:nvSpPr>
        <dsp:cNvPr id="0" name=""/>
        <dsp:cNvSpPr/>
      </dsp:nvSpPr>
      <dsp:spPr>
        <a:xfrm>
          <a:off x="3581577" y="3282659"/>
          <a:ext cx="213159" cy="653688"/>
        </a:xfrm>
        <a:custGeom>
          <a:avLst/>
          <a:gdLst/>
          <a:ahLst/>
          <a:cxnLst/>
          <a:rect l="0" t="0" r="0" b="0"/>
          <a:pathLst>
            <a:path>
              <a:moveTo>
                <a:pt x="0" y="0"/>
              </a:moveTo>
              <a:lnTo>
                <a:pt x="0" y="653688"/>
              </a:lnTo>
              <a:lnTo>
                <a:pt x="213159" y="653688"/>
              </a:lnTo>
            </a:path>
          </a:pathLst>
        </a:custGeom>
        <a:noFill/>
        <a:ln w="12700" cap="flat" cmpd="sng" algn="ctr">
          <a:solidFill>
            <a:schemeClr val="accent1">
              <a:tint val="7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54147A8-A869-4014-999C-D34899AAFD48}">
      <dsp:nvSpPr>
        <dsp:cNvPr id="0" name=""/>
        <dsp:cNvSpPr/>
      </dsp:nvSpPr>
      <dsp:spPr>
        <a:xfrm>
          <a:off x="4104281" y="1264752"/>
          <a:ext cx="91440" cy="1307376"/>
        </a:xfrm>
        <a:custGeom>
          <a:avLst/>
          <a:gdLst/>
          <a:ahLst/>
          <a:cxnLst/>
          <a:rect l="0" t="0" r="0" b="0"/>
          <a:pathLst>
            <a:path>
              <a:moveTo>
                <a:pt x="45720" y="0"/>
              </a:moveTo>
              <a:lnTo>
                <a:pt x="45720" y="1307376"/>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0DE1188-6B24-4C42-B93B-61F7DB9CD580}">
      <dsp:nvSpPr>
        <dsp:cNvPr id="0" name=""/>
        <dsp:cNvSpPr/>
      </dsp:nvSpPr>
      <dsp:spPr>
        <a:xfrm>
          <a:off x="1862092" y="3282659"/>
          <a:ext cx="213159" cy="653688"/>
        </a:xfrm>
        <a:custGeom>
          <a:avLst/>
          <a:gdLst/>
          <a:ahLst/>
          <a:cxnLst/>
          <a:rect l="0" t="0" r="0" b="0"/>
          <a:pathLst>
            <a:path>
              <a:moveTo>
                <a:pt x="0" y="0"/>
              </a:moveTo>
              <a:lnTo>
                <a:pt x="0" y="653688"/>
              </a:lnTo>
              <a:lnTo>
                <a:pt x="213159" y="653688"/>
              </a:lnTo>
            </a:path>
          </a:pathLst>
        </a:custGeom>
        <a:noFill/>
        <a:ln w="12700" cap="flat" cmpd="sng" algn="ctr">
          <a:solidFill>
            <a:schemeClr val="accent1">
              <a:tint val="7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88B6E98-3D37-4A47-BC93-E6FF8B27B55B}">
      <dsp:nvSpPr>
        <dsp:cNvPr id="0" name=""/>
        <dsp:cNvSpPr/>
      </dsp:nvSpPr>
      <dsp:spPr>
        <a:xfrm>
          <a:off x="2430517" y="1264752"/>
          <a:ext cx="1719484" cy="1307376"/>
        </a:xfrm>
        <a:custGeom>
          <a:avLst/>
          <a:gdLst/>
          <a:ahLst/>
          <a:cxnLst/>
          <a:rect l="0" t="0" r="0" b="0"/>
          <a:pathLst>
            <a:path>
              <a:moveTo>
                <a:pt x="1719484" y="0"/>
              </a:moveTo>
              <a:lnTo>
                <a:pt x="1719484" y="1158165"/>
              </a:lnTo>
              <a:lnTo>
                <a:pt x="0" y="1158165"/>
              </a:lnTo>
              <a:lnTo>
                <a:pt x="0" y="1307376"/>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CE3525E-CCA0-4B12-8012-7DF01F948B6C}">
      <dsp:nvSpPr>
        <dsp:cNvPr id="0" name=""/>
        <dsp:cNvSpPr/>
      </dsp:nvSpPr>
      <dsp:spPr>
        <a:xfrm>
          <a:off x="142608" y="3282659"/>
          <a:ext cx="213159" cy="653688"/>
        </a:xfrm>
        <a:custGeom>
          <a:avLst/>
          <a:gdLst/>
          <a:ahLst/>
          <a:cxnLst/>
          <a:rect l="0" t="0" r="0" b="0"/>
          <a:pathLst>
            <a:path>
              <a:moveTo>
                <a:pt x="0" y="0"/>
              </a:moveTo>
              <a:lnTo>
                <a:pt x="0" y="653688"/>
              </a:lnTo>
              <a:lnTo>
                <a:pt x="213159" y="653688"/>
              </a:lnTo>
            </a:path>
          </a:pathLst>
        </a:custGeom>
        <a:noFill/>
        <a:ln w="12700" cap="flat" cmpd="sng" algn="ctr">
          <a:solidFill>
            <a:schemeClr val="accent1">
              <a:tint val="7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C062F47-CD91-4B0B-882D-C7A4AC9F1EF7}">
      <dsp:nvSpPr>
        <dsp:cNvPr id="0" name=""/>
        <dsp:cNvSpPr/>
      </dsp:nvSpPr>
      <dsp:spPr>
        <a:xfrm>
          <a:off x="711032" y="1264752"/>
          <a:ext cx="3438969" cy="1307376"/>
        </a:xfrm>
        <a:custGeom>
          <a:avLst/>
          <a:gdLst/>
          <a:ahLst/>
          <a:cxnLst/>
          <a:rect l="0" t="0" r="0" b="0"/>
          <a:pathLst>
            <a:path>
              <a:moveTo>
                <a:pt x="3438969" y="0"/>
              </a:moveTo>
              <a:lnTo>
                <a:pt x="3438969" y="1158165"/>
              </a:lnTo>
              <a:lnTo>
                <a:pt x="0" y="1158165"/>
              </a:lnTo>
              <a:lnTo>
                <a:pt x="0" y="1307376"/>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ED1B8BB-B87F-4738-9133-91E293C567C1}">
      <dsp:nvSpPr>
        <dsp:cNvPr id="0" name=""/>
        <dsp:cNvSpPr/>
      </dsp:nvSpPr>
      <dsp:spPr>
        <a:xfrm>
          <a:off x="3439470" y="554221"/>
          <a:ext cx="1421061" cy="710530"/>
        </a:xfrm>
        <a:prstGeom prst="rect">
          <a:avLst/>
        </a:prstGeom>
        <a:solidFill>
          <a:schemeClr val="accent1">
            <a:shade val="6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CEO/COO/</a:t>
          </a:r>
        </a:p>
        <a:p>
          <a:pPr marL="0" lvl="0" indent="0" algn="ctr" defTabSz="755650">
            <a:lnSpc>
              <a:spcPct val="90000"/>
            </a:lnSpc>
            <a:spcBef>
              <a:spcPct val="0"/>
            </a:spcBef>
            <a:spcAft>
              <a:spcPct val="35000"/>
            </a:spcAft>
            <a:buNone/>
          </a:pPr>
          <a:r>
            <a:rPr lang="en-US" sz="1700" kern="1200" dirty="0"/>
            <a:t>Director</a:t>
          </a:r>
        </a:p>
      </dsp:txBody>
      <dsp:txXfrm>
        <a:off x="3439470" y="554221"/>
        <a:ext cx="1421061" cy="710530"/>
      </dsp:txXfrm>
    </dsp:sp>
    <dsp:sp modelId="{4335E357-9692-4FF0-96FA-3A0A29FABBD2}">
      <dsp:nvSpPr>
        <dsp:cNvPr id="0" name=""/>
        <dsp:cNvSpPr/>
      </dsp:nvSpPr>
      <dsp:spPr>
        <a:xfrm>
          <a:off x="501" y="2572128"/>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Investments</a:t>
          </a:r>
        </a:p>
      </dsp:txBody>
      <dsp:txXfrm>
        <a:off x="501" y="2572128"/>
        <a:ext cx="1421061" cy="710530"/>
      </dsp:txXfrm>
    </dsp:sp>
    <dsp:sp modelId="{A92C6D2C-B896-455B-B2CA-856683E0F6D2}">
      <dsp:nvSpPr>
        <dsp:cNvPr id="0" name=""/>
        <dsp:cNvSpPr/>
      </dsp:nvSpPr>
      <dsp:spPr>
        <a:xfrm>
          <a:off x="355767" y="3581082"/>
          <a:ext cx="1421061" cy="710530"/>
        </a:xfrm>
        <a:prstGeom prst="rect">
          <a:avLst/>
        </a:prstGeom>
        <a:solidFill>
          <a:schemeClr val="accent1">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Portfolio Mgt.</a:t>
          </a:r>
        </a:p>
      </dsp:txBody>
      <dsp:txXfrm>
        <a:off x="355767" y="3581082"/>
        <a:ext cx="1421061" cy="710530"/>
      </dsp:txXfrm>
    </dsp:sp>
    <dsp:sp modelId="{0D113C07-72A1-4C14-BD81-52D38190A169}">
      <dsp:nvSpPr>
        <dsp:cNvPr id="0" name=""/>
        <dsp:cNvSpPr/>
      </dsp:nvSpPr>
      <dsp:spPr>
        <a:xfrm>
          <a:off x="1719986" y="2572128"/>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Family Services</a:t>
          </a:r>
        </a:p>
      </dsp:txBody>
      <dsp:txXfrm>
        <a:off x="1719986" y="2572128"/>
        <a:ext cx="1421061" cy="710530"/>
      </dsp:txXfrm>
    </dsp:sp>
    <dsp:sp modelId="{10B86F50-A735-41AA-9C4B-3BC1A99B2434}">
      <dsp:nvSpPr>
        <dsp:cNvPr id="0" name=""/>
        <dsp:cNvSpPr/>
      </dsp:nvSpPr>
      <dsp:spPr>
        <a:xfrm>
          <a:off x="2075251" y="3581082"/>
          <a:ext cx="1421061" cy="710530"/>
        </a:xfrm>
        <a:prstGeom prst="rect">
          <a:avLst/>
        </a:prstGeom>
        <a:solidFill>
          <a:schemeClr val="accent1">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Support Services</a:t>
          </a:r>
        </a:p>
      </dsp:txBody>
      <dsp:txXfrm>
        <a:off x="2075251" y="3581082"/>
        <a:ext cx="1421061" cy="710530"/>
      </dsp:txXfrm>
    </dsp:sp>
    <dsp:sp modelId="{36B445B4-59CF-42EC-B3FC-E2E53329339E}">
      <dsp:nvSpPr>
        <dsp:cNvPr id="0" name=""/>
        <dsp:cNvSpPr/>
      </dsp:nvSpPr>
      <dsp:spPr>
        <a:xfrm>
          <a:off x="3439470" y="2572128"/>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Legal</a:t>
          </a:r>
        </a:p>
      </dsp:txBody>
      <dsp:txXfrm>
        <a:off x="3439470" y="2572128"/>
        <a:ext cx="1421061" cy="710530"/>
      </dsp:txXfrm>
    </dsp:sp>
    <dsp:sp modelId="{36112726-9CBC-4831-B46E-522EFAB90E1C}">
      <dsp:nvSpPr>
        <dsp:cNvPr id="0" name=""/>
        <dsp:cNvSpPr/>
      </dsp:nvSpPr>
      <dsp:spPr>
        <a:xfrm>
          <a:off x="3794736" y="3581082"/>
          <a:ext cx="1421061" cy="710530"/>
        </a:xfrm>
        <a:prstGeom prst="rect">
          <a:avLst/>
        </a:prstGeom>
        <a:solidFill>
          <a:schemeClr val="accent1">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Contracts</a:t>
          </a:r>
        </a:p>
      </dsp:txBody>
      <dsp:txXfrm>
        <a:off x="3794736" y="3581082"/>
        <a:ext cx="1421061" cy="710530"/>
      </dsp:txXfrm>
    </dsp:sp>
    <dsp:sp modelId="{A962EC9A-9081-4D6C-8890-B07A0D3E6651}">
      <dsp:nvSpPr>
        <dsp:cNvPr id="0" name=""/>
        <dsp:cNvSpPr/>
      </dsp:nvSpPr>
      <dsp:spPr>
        <a:xfrm>
          <a:off x="5158955" y="2572128"/>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Finance</a:t>
          </a:r>
        </a:p>
      </dsp:txBody>
      <dsp:txXfrm>
        <a:off x="5158955" y="2572128"/>
        <a:ext cx="1421061" cy="710530"/>
      </dsp:txXfrm>
    </dsp:sp>
    <dsp:sp modelId="{3A9D8E9F-6515-41A8-B8D8-E71607999C65}">
      <dsp:nvSpPr>
        <dsp:cNvPr id="0" name=""/>
        <dsp:cNvSpPr/>
      </dsp:nvSpPr>
      <dsp:spPr>
        <a:xfrm>
          <a:off x="5514220" y="3581082"/>
          <a:ext cx="1421061" cy="710530"/>
        </a:xfrm>
        <a:prstGeom prst="rect">
          <a:avLst/>
        </a:prstGeom>
        <a:solidFill>
          <a:schemeClr val="accent1">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Reporting</a:t>
          </a:r>
        </a:p>
      </dsp:txBody>
      <dsp:txXfrm>
        <a:off x="5514220" y="3581082"/>
        <a:ext cx="1421061" cy="710530"/>
      </dsp:txXfrm>
    </dsp:sp>
    <dsp:sp modelId="{B2709C34-DC25-490E-B297-22307B90BA9C}">
      <dsp:nvSpPr>
        <dsp:cNvPr id="0" name=""/>
        <dsp:cNvSpPr/>
      </dsp:nvSpPr>
      <dsp:spPr>
        <a:xfrm>
          <a:off x="6878440" y="2572128"/>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Operations</a:t>
          </a:r>
        </a:p>
      </dsp:txBody>
      <dsp:txXfrm>
        <a:off x="6878440" y="2572128"/>
        <a:ext cx="1421061" cy="710530"/>
      </dsp:txXfrm>
    </dsp:sp>
    <dsp:sp modelId="{D6D3DB4C-B4DE-4DB7-97AA-79B36E7B3AA7}">
      <dsp:nvSpPr>
        <dsp:cNvPr id="0" name=""/>
        <dsp:cNvSpPr/>
      </dsp:nvSpPr>
      <dsp:spPr>
        <a:xfrm>
          <a:off x="7233705" y="3581082"/>
          <a:ext cx="1421061" cy="710530"/>
        </a:xfrm>
        <a:prstGeom prst="rect">
          <a:avLst/>
        </a:prstGeom>
        <a:solidFill>
          <a:schemeClr val="accent1">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Administration &amp; Accounting</a:t>
          </a:r>
        </a:p>
      </dsp:txBody>
      <dsp:txXfrm>
        <a:off x="7233705" y="3581082"/>
        <a:ext cx="1421061" cy="710530"/>
      </dsp:txXfrm>
    </dsp:sp>
    <dsp:sp modelId="{C7D4BBCB-A050-4F00-A22F-D6A0BDFD091E}">
      <dsp:nvSpPr>
        <dsp:cNvPr id="0" name=""/>
        <dsp:cNvSpPr/>
      </dsp:nvSpPr>
      <dsp:spPr>
        <a:xfrm>
          <a:off x="2579728" y="1563175"/>
          <a:ext cx="1421061" cy="71053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Exec. Admin</a:t>
          </a:r>
        </a:p>
      </dsp:txBody>
      <dsp:txXfrm>
        <a:off x="2579728" y="1563175"/>
        <a:ext cx="1421061" cy="7105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D4F40-0BED-43DE-9E3B-97E959CE7F00}">
      <dsp:nvSpPr>
        <dsp:cNvPr id="0" name=""/>
        <dsp:cNvSpPr/>
      </dsp:nvSpPr>
      <dsp:spPr>
        <a:xfrm>
          <a:off x="2312900" y="797353"/>
          <a:ext cx="227141" cy="995097"/>
        </a:xfrm>
        <a:custGeom>
          <a:avLst/>
          <a:gdLst/>
          <a:ahLst/>
          <a:cxnLst/>
          <a:rect l="0" t="0" r="0" b="0"/>
          <a:pathLst>
            <a:path>
              <a:moveTo>
                <a:pt x="227141" y="0"/>
              </a:moveTo>
              <a:lnTo>
                <a:pt x="227141" y="995097"/>
              </a:lnTo>
              <a:lnTo>
                <a:pt x="0" y="995097"/>
              </a:lnTo>
            </a:path>
          </a:pathLst>
        </a:custGeom>
        <a:noFill/>
        <a:ln w="12700" cap="flat" cmpd="sng" algn="ctr">
          <a:solidFill>
            <a:schemeClr val="accent1">
              <a:tint val="9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ED1B8BB-B87F-4738-9133-91E293C567C1}">
      <dsp:nvSpPr>
        <dsp:cNvPr id="0" name=""/>
        <dsp:cNvSpPr/>
      </dsp:nvSpPr>
      <dsp:spPr>
        <a:xfrm>
          <a:off x="1578594" y="32"/>
          <a:ext cx="1922895" cy="797321"/>
        </a:xfrm>
        <a:prstGeom prst="rect">
          <a:avLst/>
        </a:prstGeom>
        <a:gradFill rotWithShape="0">
          <a:gsLst>
            <a:gs pos="0">
              <a:schemeClr val="accent1">
                <a:shade val="60000"/>
                <a:hueOff val="0"/>
                <a:satOff val="0"/>
                <a:lumOff val="0"/>
                <a:alphaOff val="0"/>
                <a:satMod val="103000"/>
                <a:lumMod val="102000"/>
                <a:tint val="94000"/>
              </a:schemeClr>
            </a:gs>
            <a:gs pos="50000">
              <a:schemeClr val="accent1">
                <a:shade val="60000"/>
                <a:hueOff val="0"/>
                <a:satOff val="0"/>
                <a:lumOff val="0"/>
                <a:alphaOff val="0"/>
                <a:satMod val="110000"/>
                <a:lumMod val="100000"/>
                <a:shade val="100000"/>
              </a:schemeClr>
            </a:gs>
            <a:gs pos="100000">
              <a:schemeClr val="accent1">
                <a:shade val="6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Chief of Staff /Founder/CEO</a:t>
          </a:r>
        </a:p>
      </dsp:txBody>
      <dsp:txXfrm>
        <a:off x="1578594" y="32"/>
        <a:ext cx="1922895" cy="797321"/>
      </dsp:txXfrm>
    </dsp:sp>
    <dsp:sp modelId="{0D867F1F-71FA-4459-ACF2-A232BBF9F2D8}">
      <dsp:nvSpPr>
        <dsp:cNvPr id="0" name=""/>
        <dsp:cNvSpPr/>
      </dsp:nvSpPr>
      <dsp:spPr>
        <a:xfrm>
          <a:off x="1013909" y="1453058"/>
          <a:ext cx="1298991" cy="678786"/>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Personal Assistant/ Administrator</a:t>
          </a:r>
        </a:p>
      </dsp:txBody>
      <dsp:txXfrm>
        <a:off x="1013909" y="1453058"/>
        <a:ext cx="1298991" cy="6787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21B3A-DA8A-481E-AABC-E4229BAE4D93}">
      <dsp:nvSpPr>
        <dsp:cNvPr id="0" name=""/>
        <dsp:cNvSpPr/>
      </dsp:nvSpPr>
      <dsp:spPr>
        <a:xfrm>
          <a:off x="-5038653" y="-772244"/>
          <a:ext cx="6002885" cy="6002885"/>
        </a:xfrm>
        <a:prstGeom prst="blockArc">
          <a:avLst>
            <a:gd name="adj1" fmla="val 18900000"/>
            <a:gd name="adj2" fmla="val 2700000"/>
            <a:gd name="adj3" fmla="val 360"/>
          </a:avLst>
        </a:prstGeom>
        <a:noFill/>
        <a:ln w="6350" cap="flat" cmpd="sng" algn="ctr">
          <a:solidFill>
            <a:schemeClr val="accent1">
              <a:tint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987AF3F-A9CE-408F-B95A-3F1F73525484}">
      <dsp:nvSpPr>
        <dsp:cNvPr id="0" name=""/>
        <dsp:cNvSpPr/>
      </dsp:nvSpPr>
      <dsp:spPr>
        <a:xfrm>
          <a:off x="312756" y="202678"/>
          <a:ext cx="3600633" cy="405179"/>
        </a:xfrm>
        <a:prstGeom prst="rect">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Investments</a:t>
          </a:r>
        </a:p>
      </dsp:txBody>
      <dsp:txXfrm>
        <a:off x="312756" y="202678"/>
        <a:ext cx="3600633" cy="405179"/>
      </dsp:txXfrm>
    </dsp:sp>
    <dsp:sp modelId="{15774A01-CAB0-41A9-B3BC-EBFB1BBC3973}">
      <dsp:nvSpPr>
        <dsp:cNvPr id="0" name=""/>
        <dsp:cNvSpPr/>
      </dsp:nvSpPr>
      <dsp:spPr>
        <a:xfrm>
          <a:off x="59519" y="152031"/>
          <a:ext cx="506473" cy="506473"/>
        </a:xfrm>
        <a:prstGeom prst="ellipse">
          <a:avLst/>
        </a:prstGeom>
        <a:solidFill>
          <a:schemeClr val="lt1">
            <a:hueOff val="0"/>
            <a:satOff val="0"/>
            <a:lumOff val="0"/>
            <a:alphaOff val="0"/>
          </a:schemeClr>
        </a:solidFill>
        <a:ln w="6350" cap="flat" cmpd="sng" algn="ctr">
          <a:solidFill>
            <a:schemeClr val="accent1">
              <a:shade val="5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56D2B57-964D-4223-8614-62E3731D6F3A}">
      <dsp:nvSpPr>
        <dsp:cNvPr id="0" name=""/>
        <dsp:cNvSpPr/>
      </dsp:nvSpPr>
      <dsp:spPr>
        <a:xfrm>
          <a:off x="679682" y="810804"/>
          <a:ext cx="3233707" cy="405179"/>
        </a:xfrm>
        <a:prstGeom prst="rect">
          <a:avLst/>
        </a:prstGeom>
        <a:gradFill rotWithShape="0">
          <a:gsLst>
            <a:gs pos="0">
              <a:schemeClr val="accent1">
                <a:shade val="50000"/>
                <a:hueOff val="114998"/>
                <a:satOff val="-2801"/>
                <a:lumOff val="12256"/>
                <a:alphaOff val="0"/>
                <a:satMod val="103000"/>
                <a:lumMod val="102000"/>
                <a:tint val="94000"/>
              </a:schemeClr>
            </a:gs>
            <a:gs pos="50000">
              <a:schemeClr val="accent1">
                <a:shade val="50000"/>
                <a:hueOff val="114998"/>
                <a:satOff val="-2801"/>
                <a:lumOff val="12256"/>
                <a:alphaOff val="0"/>
                <a:satMod val="110000"/>
                <a:lumMod val="100000"/>
                <a:shade val="100000"/>
              </a:schemeClr>
            </a:gs>
            <a:gs pos="100000">
              <a:schemeClr val="accent1">
                <a:shade val="50000"/>
                <a:hueOff val="114998"/>
                <a:satOff val="-2801"/>
                <a:lumOff val="122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Administration</a:t>
          </a:r>
        </a:p>
      </dsp:txBody>
      <dsp:txXfrm>
        <a:off x="679682" y="810804"/>
        <a:ext cx="3233707" cy="405179"/>
      </dsp:txXfrm>
    </dsp:sp>
    <dsp:sp modelId="{AAB6D1E2-FB69-4997-BF92-71604D52F80A}">
      <dsp:nvSpPr>
        <dsp:cNvPr id="0" name=""/>
        <dsp:cNvSpPr/>
      </dsp:nvSpPr>
      <dsp:spPr>
        <a:xfrm>
          <a:off x="426445" y="760156"/>
          <a:ext cx="506473" cy="506473"/>
        </a:xfrm>
        <a:prstGeom prst="ellipse">
          <a:avLst/>
        </a:prstGeom>
        <a:solidFill>
          <a:schemeClr val="lt1">
            <a:hueOff val="0"/>
            <a:satOff val="0"/>
            <a:lumOff val="0"/>
            <a:alphaOff val="0"/>
          </a:schemeClr>
        </a:solidFill>
        <a:ln w="6350" cap="flat" cmpd="sng" algn="ctr">
          <a:solidFill>
            <a:schemeClr val="accent1">
              <a:shade val="50000"/>
              <a:hueOff val="114998"/>
              <a:satOff val="-2801"/>
              <a:lumOff val="12256"/>
              <a:alphaOff val="0"/>
            </a:schemeClr>
          </a:solidFill>
          <a:prstDash val="solid"/>
          <a:miter lim="800000"/>
        </a:ln>
        <a:effectLst/>
      </dsp:spPr>
      <dsp:style>
        <a:lnRef idx="1">
          <a:scrgbClr r="0" g="0" b="0"/>
        </a:lnRef>
        <a:fillRef idx="1">
          <a:scrgbClr r="0" g="0" b="0"/>
        </a:fillRef>
        <a:effectRef idx="0">
          <a:scrgbClr r="0" g="0" b="0"/>
        </a:effectRef>
        <a:fontRef idx="minor"/>
      </dsp:style>
    </dsp:sp>
    <dsp:sp modelId="{6A063733-4C1D-4E3B-9354-CD3F8B259B69}">
      <dsp:nvSpPr>
        <dsp:cNvPr id="0" name=""/>
        <dsp:cNvSpPr/>
      </dsp:nvSpPr>
      <dsp:spPr>
        <a:xfrm>
          <a:off x="880756" y="1418483"/>
          <a:ext cx="3032634" cy="405179"/>
        </a:xfrm>
        <a:prstGeom prst="rect">
          <a:avLst/>
        </a:prstGeom>
        <a:gradFill rotWithShape="0">
          <a:gsLst>
            <a:gs pos="0">
              <a:schemeClr val="accent1">
                <a:shade val="50000"/>
                <a:hueOff val="229996"/>
                <a:satOff val="-5601"/>
                <a:lumOff val="24512"/>
                <a:alphaOff val="0"/>
                <a:satMod val="103000"/>
                <a:lumMod val="102000"/>
                <a:tint val="94000"/>
              </a:schemeClr>
            </a:gs>
            <a:gs pos="50000">
              <a:schemeClr val="accent1">
                <a:shade val="50000"/>
                <a:hueOff val="229996"/>
                <a:satOff val="-5601"/>
                <a:lumOff val="24512"/>
                <a:alphaOff val="0"/>
                <a:satMod val="110000"/>
                <a:lumMod val="100000"/>
                <a:shade val="100000"/>
              </a:schemeClr>
            </a:gs>
            <a:gs pos="100000">
              <a:schemeClr val="accent1">
                <a:shade val="50000"/>
                <a:hueOff val="229996"/>
                <a:satOff val="-5601"/>
                <a:lumOff val="245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Financial Planning</a:t>
          </a:r>
        </a:p>
      </dsp:txBody>
      <dsp:txXfrm>
        <a:off x="880756" y="1418483"/>
        <a:ext cx="3032634" cy="405179"/>
      </dsp:txXfrm>
    </dsp:sp>
    <dsp:sp modelId="{9F655AA0-A93E-423B-ACE2-9CF2001523B7}">
      <dsp:nvSpPr>
        <dsp:cNvPr id="0" name=""/>
        <dsp:cNvSpPr/>
      </dsp:nvSpPr>
      <dsp:spPr>
        <a:xfrm>
          <a:off x="627519" y="1367836"/>
          <a:ext cx="506473" cy="506473"/>
        </a:xfrm>
        <a:prstGeom prst="ellipse">
          <a:avLst/>
        </a:prstGeom>
        <a:solidFill>
          <a:schemeClr val="lt1">
            <a:hueOff val="0"/>
            <a:satOff val="0"/>
            <a:lumOff val="0"/>
            <a:alphaOff val="0"/>
          </a:schemeClr>
        </a:solidFill>
        <a:ln w="6350" cap="flat" cmpd="sng" algn="ctr">
          <a:solidFill>
            <a:schemeClr val="accent1">
              <a:shade val="50000"/>
              <a:hueOff val="229996"/>
              <a:satOff val="-5601"/>
              <a:lumOff val="24512"/>
              <a:alphaOff val="0"/>
            </a:schemeClr>
          </a:solidFill>
          <a:prstDash val="solid"/>
          <a:miter lim="800000"/>
        </a:ln>
        <a:effectLst/>
      </dsp:spPr>
      <dsp:style>
        <a:lnRef idx="1">
          <a:scrgbClr r="0" g="0" b="0"/>
        </a:lnRef>
        <a:fillRef idx="1">
          <a:scrgbClr r="0" g="0" b="0"/>
        </a:fillRef>
        <a:effectRef idx="0">
          <a:scrgbClr r="0" g="0" b="0"/>
        </a:effectRef>
        <a:fontRef idx="minor"/>
      </dsp:style>
    </dsp:sp>
    <dsp:sp modelId="{2B4F2524-213E-4E05-8FC2-F37704F839AB}">
      <dsp:nvSpPr>
        <dsp:cNvPr id="0" name=""/>
        <dsp:cNvSpPr/>
      </dsp:nvSpPr>
      <dsp:spPr>
        <a:xfrm>
          <a:off x="944957" y="2026608"/>
          <a:ext cx="2968433" cy="405179"/>
        </a:xfrm>
        <a:prstGeom prst="rect">
          <a:avLst/>
        </a:prstGeom>
        <a:gradFill rotWithShape="0">
          <a:gsLst>
            <a:gs pos="0">
              <a:schemeClr val="accent1">
                <a:shade val="50000"/>
                <a:hueOff val="344994"/>
                <a:satOff val="-8402"/>
                <a:lumOff val="36768"/>
                <a:alphaOff val="0"/>
                <a:satMod val="103000"/>
                <a:lumMod val="102000"/>
                <a:tint val="94000"/>
              </a:schemeClr>
            </a:gs>
            <a:gs pos="50000">
              <a:schemeClr val="accent1">
                <a:shade val="50000"/>
                <a:hueOff val="344994"/>
                <a:satOff val="-8402"/>
                <a:lumOff val="36768"/>
                <a:alphaOff val="0"/>
                <a:satMod val="110000"/>
                <a:lumMod val="100000"/>
                <a:shade val="100000"/>
              </a:schemeClr>
            </a:gs>
            <a:gs pos="100000">
              <a:schemeClr val="accent1">
                <a:shade val="50000"/>
                <a:hueOff val="344994"/>
                <a:satOff val="-8402"/>
                <a:lumOff val="3676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Concierge Services</a:t>
          </a:r>
        </a:p>
      </dsp:txBody>
      <dsp:txXfrm>
        <a:off x="944957" y="2026608"/>
        <a:ext cx="2968433" cy="405179"/>
      </dsp:txXfrm>
    </dsp:sp>
    <dsp:sp modelId="{CC9D8CFA-DD31-41D3-89FA-172A5C464535}">
      <dsp:nvSpPr>
        <dsp:cNvPr id="0" name=""/>
        <dsp:cNvSpPr/>
      </dsp:nvSpPr>
      <dsp:spPr>
        <a:xfrm>
          <a:off x="691720" y="1975961"/>
          <a:ext cx="506473" cy="506473"/>
        </a:xfrm>
        <a:prstGeom prst="ellipse">
          <a:avLst/>
        </a:prstGeom>
        <a:solidFill>
          <a:schemeClr val="lt1">
            <a:hueOff val="0"/>
            <a:satOff val="0"/>
            <a:lumOff val="0"/>
            <a:alphaOff val="0"/>
          </a:schemeClr>
        </a:solidFill>
        <a:ln w="6350" cap="flat" cmpd="sng" algn="ctr">
          <a:solidFill>
            <a:schemeClr val="accent1">
              <a:shade val="50000"/>
              <a:hueOff val="344994"/>
              <a:satOff val="-8402"/>
              <a:lumOff val="36768"/>
              <a:alphaOff val="0"/>
            </a:schemeClr>
          </a:solidFill>
          <a:prstDash val="solid"/>
          <a:miter lim="800000"/>
        </a:ln>
        <a:effectLst/>
      </dsp:spPr>
      <dsp:style>
        <a:lnRef idx="1">
          <a:scrgbClr r="0" g="0" b="0"/>
        </a:lnRef>
        <a:fillRef idx="1">
          <a:scrgbClr r="0" g="0" b="0"/>
        </a:fillRef>
        <a:effectRef idx="0">
          <a:scrgbClr r="0" g="0" b="0"/>
        </a:effectRef>
        <a:fontRef idx="minor"/>
      </dsp:style>
    </dsp:sp>
    <dsp:sp modelId="{B3AC778A-42EC-4265-9863-5EA9CC0C9B12}">
      <dsp:nvSpPr>
        <dsp:cNvPr id="0" name=""/>
        <dsp:cNvSpPr/>
      </dsp:nvSpPr>
      <dsp:spPr>
        <a:xfrm>
          <a:off x="880756" y="2634734"/>
          <a:ext cx="3032634" cy="405179"/>
        </a:xfrm>
        <a:prstGeom prst="rect">
          <a:avLst/>
        </a:prstGeom>
        <a:gradFill rotWithShape="0">
          <a:gsLst>
            <a:gs pos="0">
              <a:schemeClr val="accent1">
                <a:shade val="50000"/>
                <a:hueOff val="344994"/>
                <a:satOff val="-8402"/>
                <a:lumOff val="36768"/>
                <a:alphaOff val="0"/>
                <a:satMod val="103000"/>
                <a:lumMod val="102000"/>
                <a:tint val="94000"/>
              </a:schemeClr>
            </a:gs>
            <a:gs pos="50000">
              <a:schemeClr val="accent1">
                <a:shade val="50000"/>
                <a:hueOff val="344994"/>
                <a:satOff val="-8402"/>
                <a:lumOff val="36768"/>
                <a:alphaOff val="0"/>
                <a:satMod val="110000"/>
                <a:lumMod val="100000"/>
                <a:shade val="100000"/>
              </a:schemeClr>
            </a:gs>
            <a:gs pos="100000">
              <a:schemeClr val="accent1">
                <a:shade val="50000"/>
                <a:hueOff val="344994"/>
                <a:satOff val="-8402"/>
                <a:lumOff val="3676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Tax and Accounting</a:t>
          </a:r>
        </a:p>
      </dsp:txBody>
      <dsp:txXfrm>
        <a:off x="880756" y="2634734"/>
        <a:ext cx="3032634" cy="405179"/>
      </dsp:txXfrm>
    </dsp:sp>
    <dsp:sp modelId="{7C64294F-021D-4603-A437-46BDF5384D47}">
      <dsp:nvSpPr>
        <dsp:cNvPr id="0" name=""/>
        <dsp:cNvSpPr/>
      </dsp:nvSpPr>
      <dsp:spPr>
        <a:xfrm>
          <a:off x="627519" y="2584086"/>
          <a:ext cx="506473" cy="506473"/>
        </a:xfrm>
        <a:prstGeom prst="ellipse">
          <a:avLst/>
        </a:prstGeom>
        <a:solidFill>
          <a:schemeClr val="lt1">
            <a:hueOff val="0"/>
            <a:satOff val="0"/>
            <a:lumOff val="0"/>
            <a:alphaOff val="0"/>
          </a:schemeClr>
        </a:solidFill>
        <a:ln w="6350" cap="flat" cmpd="sng" algn="ctr">
          <a:solidFill>
            <a:schemeClr val="accent1">
              <a:shade val="50000"/>
              <a:hueOff val="344994"/>
              <a:satOff val="-8402"/>
              <a:lumOff val="36768"/>
              <a:alphaOff val="0"/>
            </a:schemeClr>
          </a:solidFill>
          <a:prstDash val="solid"/>
          <a:miter lim="800000"/>
        </a:ln>
        <a:effectLst/>
      </dsp:spPr>
      <dsp:style>
        <a:lnRef idx="1">
          <a:scrgbClr r="0" g="0" b="0"/>
        </a:lnRef>
        <a:fillRef idx="1">
          <a:scrgbClr r="0" g="0" b="0"/>
        </a:fillRef>
        <a:effectRef idx="0">
          <a:scrgbClr r="0" g="0" b="0"/>
        </a:effectRef>
        <a:fontRef idx="minor"/>
      </dsp:style>
    </dsp:sp>
    <dsp:sp modelId="{65E1E803-FE2B-4560-8288-7FE63F245E83}">
      <dsp:nvSpPr>
        <dsp:cNvPr id="0" name=""/>
        <dsp:cNvSpPr/>
      </dsp:nvSpPr>
      <dsp:spPr>
        <a:xfrm>
          <a:off x="679682" y="3242413"/>
          <a:ext cx="3233707" cy="405179"/>
        </a:xfrm>
        <a:prstGeom prst="rect">
          <a:avLst/>
        </a:prstGeom>
        <a:gradFill rotWithShape="0">
          <a:gsLst>
            <a:gs pos="0">
              <a:schemeClr val="accent1">
                <a:shade val="50000"/>
                <a:hueOff val="229996"/>
                <a:satOff val="-5601"/>
                <a:lumOff val="24512"/>
                <a:alphaOff val="0"/>
                <a:satMod val="103000"/>
                <a:lumMod val="102000"/>
                <a:tint val="94000"/>
              </a:schemeClr>
            </a:gs>
            <a:gs pos="50000">
              <a:schemeClr val="accent1">
                <a:shade val="50000"/>
                <a:hueOff val="229996"/>
                <a:satOff val="-5601"/>
                <a:lumOff val="24512"/>
                <a:alphaOff val="0"/>
                <a:satMod val="110000"/>
                <a:lumMod val="100000"/>
                <a:shade val="100000"/>
              </a:schemeClr>
            </a:gs>
            <a:gs pos="100000">
              <a:schemeClr val="accent1">
                <a:shade val="50000"/>
                <a:hueOff val="229996"/>
                <a:satOff val="-5601"/>
                <a:lumOff val="245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Technology</a:t>
          </a:r>
        </a:p>
      </dsp:txBody>
      <dsp:txXfrm>
        <a:off x="679682" y="3242413"/>
        <a:ext cx="3233707" cy="405179"/>
      </dsp:txXfrm>
    </dsp:sp>
    <dsp:sp modelId="{4A86B615-3F17-4028-BD20-2CB14D9B15FA}">
      <dsp:nvSpPr>
        <dsp:cNvPr id="0" name=""/>
        <dsp:cNvSpPr/>
      </dsp:nvSpPr>
      <dsp:spPr>
        <a:xfrm>
          <a:off x="426445" y="3191766"/>
          <a:ext cx="506473" cy="506473"/>
        </a:xfrm>
        <a:prstGeom prst="ellipse">
          <a:avLst/>
        </a:prstGeom>
        <a:solidFill>
          <a:schemeClr val="lt1">
            <a:hueOff val="0"/>
            <a:satOff val="0"/>
            <a:lumOff val="0"/>
            <a:alphaOff val="0"/>
          </a:schemeClr>
        </a:solidFill>
        <a:ln w="6350" cap="flat" cmpd="sng" algn="ctr">
          <a:solidFill>
            <a:schemeClr val="accent1">
              <a:shade val="50000"/>
              <a:hueOff val="229996"/>
              <a:satOff val="-5601"/>
              <a:lumOff val="24512"/>
              <a:alphaOff val="0"/>
            </a:schemeClr>
          </a:solidFill>
          <a:prstDash val="solid"/>
          <a:miter lim="800000"/>
        </a:ln>
        <a:effectLst/>
      </dsp:spPr>
      <dsp:style>
        <a:lnRef idx="1">
          <a:scrgbClr r="0" g="0" b="0"/>
        </a:lnRef>
        <a:fillRef idx="1">
          <a:scrgbClr r="0" g="0" b="0"/>
        </a:fillRef>
        <a:effectRef idx="0">
          <a:scrgbClr r="0" g="0" b="0"/>
        </a:effectRef>
        <a:fontRef idx="minor"/>
      </dsp:style>
    </dsp:sp>
    <dsp:sp modelId="{A685896C-789B-45D5-A570-8267795A6AB4}">
      <dsp:nvSpPr>
        <dsp:cNvPr id="0" name=""/>
        <dsp:cNvSpPr/>
      </dsp:nvSpPr>
      <dsp:spPr>
        <a:xfrm>
          <a:off x="312756" y="3850539"/>
          <a:ext cx="3600633" cy="405179"/>
        </a:xfrm>
        <a:prstGeom prst="rect">
          <a:avLst/>
        </a:prstGeom>
        <a:gradFill rotWithShape="0">
          <a:gsLst>
            <a:gs pos="0">
              <a:schemeClr val="accent1">
                <a:shade val="50000"/>
                <a:hueOff val="114998"/>
                <a:satOff val="-2801"/>
                <a:lumOff val="12256"/>
                <a:alphaOff val="0"/>
                <a:satMod val="103000"/>
                <a:lumMod val="102000"/>
                <a:tint val="94000"/>
              </a:schemeClr>
            </a:gs>
            <a:gs pos="50000">
              <a:schemeClr val="accent1">
                <a:shade val="50000"/>
                <a:hueOff val="114998"/>
                <a:satOff val="-2801"/>
                <a:lumOff val="12256"/>
                <a:alphaOff val="0"/>
                <a:satMod val="110000"/>
                <a:lumMod val="100000"/>
                <a:shade val="100000"/>
              </a:schemeClr>
            </a:gs>
            <a:gs pos="100000">
              <a:schemeClr val="accent1">
                <a:shade val="50000"/>
                <a:hueOff val="114998"/>
                <a:satOff val="-2801"/>
                <a:lumOff val="122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1611"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t>Reporting</a:t>
          </a:r>
        </a:p>
      </dsp:txBody>
      <dsp:txXfrm>
        <a:off x="312756" y="3850539"/>
        <a:ext cx="3600633" cy="405179"/>
      </dsp:txXfrm>
    </dsp:sp>
    <dsp:sp modelId="{BB2B887F-C81B-4165-8199-1DC4B38A8E6F}">
      <dsp:nvSpPr>
        <dsp:cNvPr id="0" name=""/>
        <dsp:cNvSpPr/>
      </dsp:nvSpPr>
      <dsp:spPr>
        <a:xfrm>
          <a:off x="59519" y="3799891"/>
          <a:ext cx="506473" cy="506473"/>
        </a:xfrm>
        <a:prstGeom prst="ellipse">
          <a:avLst/>
        </a:prstGeom>
        <a:solidFill>
          <a:schemeClr val="lt1">
            <a:hueOff val="0"/>
            <a:satOff val="0"/>
            <a:lumOff val="0"/>
            <a:alphaOff val="0"/>
          </a:schemeClr>
        </a:solidFill>
        <a:ln w="6350" cap="flat" cmpd="sng" algn="ctr">
          <a:solidFill>
            <a:schemeClr val="accent1">
              <a:shade val="50000"/>
              <a:hueOff val="114998"/>
              <a:satOff val="-2801"/>
              <a:lumOff val="12256"/>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9F877BC-39B9-4650-B608-21B32E80B94A}" type="datetimeFigureOut">
              <a:rPr lang="en-US" smtClean="0"/>
              <a:t>6/29/2023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009F86C-6528-4C13-A567-1EAFB0193B29}" type="slidenum">
              <a:rPr lang="en-US" smtClean="0"/>
              <a:t>‹#›</a:t>
            </a:fld>
            <a:endParaRPr lang="en-US"/>
          </a:p>
        </p:txBody>
      </p:sp>
    </p:spTree>
    <p:extLst>
      <p:ext uri="{BB962C8B-B14F-4D97-AF65-F5344CB8AC3E}">
        <p14:creationId xmlns:p14="http://schemas.microsoft.com/office/powerpoint/2010/main" val="1214268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1</a:t>
            </a:fld>
            <a:endParaRPr lang="en-US"/>
          </a:p>
        </p:txBody>
      </p:sp>
    </p:spTree>
    <p:extLst>
      <p:ext uri="{BB962C8B-B14F-4D97-AF65-F5344CB8AC3E}">
        <p14:creationId xmlns:p14="http://schemas.microsoft.com/office/powerpoint/2010/main" val="556149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2</a:t>
            </a:fld>
            <a:endParaRPr lang="en-US"/>
          </a:p>
        </p:txBody>
      </p:sp>
    </p:spTree>
    <p:extLst>
      <p:ext uri="{BB962C8B-B14F-4D97-AF65-F5344CB8AC3E}">
        <p14:creationId xmlns:p14="http://schemas.microsoft.com/office/powerpoint/2010/main" val="4096322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3</a:t>
            </a:fld>
            <a:endParaRPr lang="en-US"/>
          </a:p>
        </p:txBody>
      </p:sp>
    </p:spTree>
    <p:extLst>
      <p:ext uri="{BB962C8B-B14F-4D97-AF65-F5344CB8AC3E}">
        <p14:creationId xmlns:p14="http://schemas.microsoft.com/office/powerpoint/2010/main" val="3769662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Holistic lens to family member well-being</a:t>
            </a:r>
          </a:p>
          <a:p>
            <a:r>
              <a:rPr lang="en-US" dirty="0"/>
              <a:t>Services that supports and sustains the lifestyle and complex financial and investment needs</a:t>
            </a:r>
          </a:p>
          <a:p>
            <a:endParaRPr lang="en-US" dirty="0"/>
          </a:p>
          <a:p>
            <a:r>
              <a:rPr lang="en-US" dirty="0"/>
              <a:t>Wealth continuity, integration and control</a:t>
            </a:r>
          </a:p>
          <a:p>
            <a:r>
              <a:rPr lang="en-US" dirty="0"/>
              <a:t>Owners to have more oversight, control and management of the wealth, estate, and planning</a:t>
            </a:r>
          </a:p>
          <a:p>
            <a:endParaRPr lang="en-US" dirty="0"/>
          </a:p>
          <a:p>
            <a:r>
              <a:rPr lang="en-US" dirty="0"/>
              <a:t>Risk mgt leave</a:t>
            </a:r>
          </a:p>
          <a:p>
            <a:endParaRPr lang="en-US" dirty="0"/>
          </a:p>
          <a:p>
            <a:r>
              <a:rPr lang="en-US" dirty="0"/>
              <a:t>A vehicle to grow family capital</a:t>
            </a:r>
          </a:p>
          <a:p>
            <a:r>
              <a:rPr lang="en-US" dirty="0"/>
              <a:t>Emphasis on family education, culture, and governance</a:t>
            </a:r>
          </a:p>
          <a:p>
            <a:endParaRPr lang="en-US" dirty="0"/>
          </a:p>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50996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5473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9D59F634-BEAA-4727-801E-F7A13CF7735E}" type="slidenum">
              <a:rPr lang="en-US">
                <a:solidFill>
                  <a:prstClr val="black"/>
                </a:solidFill>
                <a:latin typeface="Calibri" panose="020F0502020204030204"/>
              </a:rPr>
              <a:pPr defTabSz="931774">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1122575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7</a:t>
            </a:fld>
            <a:endParaRPr lang="en-US"/>
          </a:p>
        </p:txBody>
      </p:sp>
    </p:spTree>
    <p:extLst>
      <p:ext uri="{BB962C8B-B14F-4D97-AF65-F5344CB8AC3E}">
        <p14:creationId xmlns:p14="http://schemas.microsoft.com/office/powerpoint/2010/main" val="3288779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8</a:t>
            </a:fld>
            <a:endParaRPr lang="en-US"/>
          </a:p>
        </p:txBody>
      </p:sp>
    </p:spTree>
    <p:extLst>
      <p:ext uri="{BB962C8B-B14F-4D97-AF65-F5344CB8AC3E}">
        <p14:creationId xmlns:p14="http://schemas.microsoft.com/office/powerpoint/2010/main" val="190460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9D59F634-BEAA-4727-801E-F7A13CF7735E}" type="slidenum">
              <a:rPr lang="en-US">
                <a:solidFill>
                  <a:prstClr val="black"/>
                </a:solidFill>
                <a:latin typeface="Calibri" panose="020F0502020204030204"/>
              </a:rPr>
              <a:pPr defTabSz="931774">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379170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10</a:t>
            </a:fld>
            <a:endParaRPr lang="en-US"/>
          </a:p>
        </p:txBody>
      </p:sp>
    </p:spTree>
    <p:extLst>
      <p:ext uri="{BB962C8B-B14F-4D97-AF65-F5344CB8AC3E}">
        <p14:creationId xmlns:p14="http://schemas.microsoft.com/office/powerpoint/2010/main" val="299122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4159389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064214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28135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79310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2477911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115250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098935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1708787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059375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546301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477270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7325" y="309563"/>
            <a:ext cx="3906838" cy="2930525"/>
          </a:xfrm>
        </p:spPr>
      </p:sp>
      <p:sp>
        <p:nvSpPr>
          <p:cNvPr id="3" name="Notes Placeholder 2"/>
          <p:cNvSpPr>
            <a:spLocks noGrp="1"/>
          </p:cNvSpPr>
          <p:nvPr>
            <p:ph type="body" idx="1"/>
          </p:nvPr>
        </p:nvSpPr>
        <p:spPr>
          <a:xfrm>
            <a:off x="716619" y="3478241"/>
            <a:ext cx="5732949" cy="3721466"/>
          </a:xfrm>
        </p:spPr>
        <p:txBody>
          <a:bodyPr/>
          <a:lstStyle/>
          <a:p>
            <a:pPr defTabSz="931774">
              <a:defRPr/>
            </a:pPr>
            <a:r>
              <a:rPr lang="en-US" b="1" dirty="0">
                <a:solidFill>
                  <a:schemeClr val="bg1"/>
                </a:solidFill>
              </a:rPr>
              <a:t>PROS BUILD</a:t>
            </a:r>
          </a:p>
          <a:p>
            <a:pPr marL="174708" indent="-174708">
              <a:spcBef>
                <a:spcPts val="306"/>
              </a:spcBef>
              <a:buFont typeface="Arial" panose="020B0604020202020204" pitchFamily="34" charset="0"/>
              <a:buChar char="•"/>
            </a:pPr>
            <a:r>
              <a:rPr lang="en-US" sz="1400" dirty="0"/>
              <a:t>Highest level of privacy and confidentiality</a:t>
            </a:r>
          </a:p>
          <a:p>
            <a:pPr marL="174708" indent="-174708">
              <a:spcBef>
                <a:spcPts val="306"/>
              </a:spcBef>
              <a:buFont typeface="Arial" panose="020B0604020202020204" pitchFamily="34" charset="0"/>
              <a:buChar char="•"/>
            </a:pPr>
            <a:r>
              <a:rPr lang="en-US" sz="1400" dirty="0"/>
              <a:t>Long-term personnel retention</a:t>
            </a:r>
          </a:p>
          <a:p>
            <a:pPr marL="174708" indent="-174708">
              <a:spcBef>
                <a:spcPts val="306"/>
              </a:spcBef>
              <a:buFont typeface="Arial" panose="020B0604020202020204" pitchFamily="34" charset="0"/>
              <a:buChar char="•"/>
            </a:pPr>
            <a:r>
              <a:rPr lang="en-US" sz="1400" dirty="0"/>
              <a:t>Personnel with insider knowledge </a:t>
            </a:r>
          </a:p>
          <a:p>
            <a:pPr marL="174708" indent="-174708">
              <a:spcBef>
                <a:spcPts val="306"/>
              </a:spcBef>
              <a:buFont typeface="Arial" panose="020B0604020202020204" pitchFamily="34" charset="0"/>
              <a:buChar char="•"/>
            </a:pPr>
            <a:r>
              <a:rPr lang="en-US" sz="1400" dirty="0"/>
              <a:t>Systems, policies, and procedures customized to family’s needs</a:t>
            </a:r>
          </a:p>
          <a:p>
            <a:pPr marL="174708" indent="-174708">
              <a:spcBef>
                <a:spcPts val="306"/>
              </a:spcBef>
              <a:buFont typeface="Arial" panose="020B0604020202020204" pitchFamily="34" charset="0"/>
              <a:buChar char="•"/>
            </a:pPr>
            <a:r>
              <a:rPr lang="en-US" sz="1400" dirty="0"/>
              <a:t>Greatest opportunity for hands-on family involvement</a:t>
            </a:r>
          </a:p>
          <a:p>
            <a:pPr defTabSz="931774">
              <a:defRPr/>
            </a:pPr>
            <a:r>
              <a:rPr lang="en-US" sz="1400" b="1" dirty="0">
                <a:solidFill>
                  <a:schemeClr val="bg1"/>
                </a:solidFill>
              </a:rPr>
              <a:t>PROS BUY</a:t>
            </a:r>
          </a:p>
          <a:p>
            <a:pPr marL="174708" indent="-174708">
              <a:buFont typeface="Arial" panose="020B0604020202020204" pitchFamily="34" charset="0"/>
              <a:buChar char="•"/>
            </a:pPr>
            <a:r>
              <a:rPr lang="en-US" sz="1400" dirty="0"/>
              <a:t>Specialized, top-notch personnel</a:t>
            </a:r>
          </a:p>
          <a:p>
            <a:pPr marL="174708" indent="-174708">
              <a:buFont typeface="Arial" panose="020B0604020202020204" pitchFamily="34" charset="0"/>
              <a:buChar char="•"/>
            </a:pPr>
            <a:r>
              <a:rPr lang="en-US" sz="1400" dirty="0"/>
              <a:t>Access to shared technology, techniques, or tools that might not be affordable or feasible on own</a:t>
            </a:r>
          </a:p>
          <a:p>
            <a:pPr marL="174708" indent="-174708">
              <a:buFont typeface="Arial" panose="020B0604020202020204" pitchFamily="34" charset="0"/>
              <a:buChar char="•"/>
            </a:pPr>
            <a:r>
              <a:rPr lang="en-US" sz="1400" dirty="0"/>
              <a:t>Client best practice knowledge  applied to guide the family</a:t>
            </a:r>
          </a:p>
          <a:p>
            <a:pPr marL="174708" indent="-174708">
              <a:buFont typeface="Arial" panose="020B0604020202020204" pitchFamily="34" charset="0"/>
              <a:buChar char="•"/>
            </a:pPr>
            <a:r>
              <a:rPr lang="en-US" sz="1400" dirty="0"/>
              <a:t>Cleary-defined scope of services</a:t>
            </a:r>
          </a:p>
          <a:p>
            <a:pPr defTabSz="931774">
              <a:defRPr/>
            </a:pPr>
            <a:r>
              <a:rPr lang="en-US" sz="1400" b="1" dirty="0">
                <a:solidFill>
                  <a:schemeClr val="bg1"/>
                </a:solidFill>
              </a:rPr>
              <a:t>CONS BUILD</a:t>
            </a:r>
          </a:p>
          <a:p>
            <a:pPr marL="174708" indent="-174708">
              <a:buFont typeface="Arial" panose="020B0604020202020204" pitchFamily="34" charset="0"/>
              <a:buChar char="•"/>
            </a:pPr>
            <a:r>
              <a:rPr lang="en-US" sz="1400" dirty="0"/>
              <a:t>Less agile in building capacity or downsizing</a:t>
            </a:r>
          </a:p>
          <a:p>
            <a:pPr marL="174708" indent="-174708">
              <a:buFont typeface="Arial" panose="020B0604020202020204" pitchFamily="34" charset="0"/>
              <a:buChar char="•"/>
            </a:pPr>
            <a:r>
              <a:rPr lang="en-US" sz="1400" dirty="0"/>
              <a:t>Steep learning curves or resistance to change by staff</a:t>
            </a:r>
          </a:p>
          <a:p>
            <a:pPr marL="174708" indent="-174708">
              <a:buFont typeface="Arial" panose="020B0604020202020204" pitchFamily="34" charset="0"/>
              <a:buChar char="•"/>
            </a:pPr>
            <a:r>
              <a:rPr lang="en-US" sz="1400" dirty="0"/>
              <a:t>Keeping current with technology and skills can be challenging - systems, financial investments, accounting, tax</a:t>
            </a:r>
          </a:p>
          <a:p>
            <a:pPr marL="174708" indent="-174708">
              <a:buFont typeface="Arial" panose="020B0604020202020204" pitchFamily="34" charset="0"/>
              <a:buChar char="•"/>
            </a:pPr>
            <a:r>
              <a:rPr lang="en-US" sz="1400" dirty="0"/>
              <a:t>Updating and maintaining</a:t>
            </a:r>
          </a:p>
          <a:p>
            <a:pPr defTabSz="931774">
              <a:defRPr/>
            </a:pPr>
            <a:r>
              <a:rPr lang="en-US" sz="1400" b="1" dirty="0">
                <a:solidFill>
                  <a:schemeClr val="bg1"/>
                </a:solidFill>
              </a:rPr>
              <a:t>CONS BUY</a:t>
            </a:r>
          </a:p>
          <a:p>
            <a:pPr marL="174708" indent="-174708">
              <a:spcBef>
                <a:spcPts val="306"/>
              </a:spcBef>
              <a:buFont typeface="Arial" panose="020B0604020202020204" pitchFamily="34" charset="0"/>
              <a:buChar char="•"/>
            </a:pPr>
            <a:r>
              <a:rPr lang="en-US" sz="1400" dirty="0"/>
              <a:t>Higher turnover </a:t>
            </a:r>
          </a:p>
          <a:p>
            <a:pPr marL="174708" indent="-174708">
              <a:spcBef>
                <a:spcPts val="306"/>
              </a:spcBef>
              <a:buFont typeface="Arial" panose="020B0604020202020204" pitchFamily="34" charset="0"/>
              <a:buChar char="•"/>
            </a:pPr>
            <a:r>
              <a:rPr lang="en-US" sz="1400" dirty="0"/>
              <a:t>Outsourced staffing costs may be higher</a:t>
            </a:r>
          </a:p>
          <a:p>
            <a:pPr marL="174708" indent="-174708">
              <a:spcBef>
                <a:spcPts val="306"/>
              </a:spcBef>
              <a:buFont typeface="Arial" panose="020B0604020202020204" pitchFamily="34" charset="0"/>
              <a:buChar char="•"/>
            </a:pPr>
            <a:r>
              <a:rPr lang="en-US" sz="1400" dirty="0"/>
              <a:t>Family may be pressured to use the operators’ preferred methods</a:t>
            </a:r>
          </a:p>
          <a:p>
            <a:pPr marL="174708" indent="-174708">
              <a:spcBef>
                <a:spcPts val="306"/>
              </a:spcBef>
              <a:buFont typeface="Arial" panose="020B0604020202020204" pitchFamily="34" charset="0"/>
              <a:buChar char="•"/>
            </a:pPr>
            <a:r>
              <a:rPr lang="en-US" sz="1400" dirty="0"/>
              <a:t>Outsourced professionals may feel less accountable or committed</a:t>
            </a:r>
          </a:p>
          <a:p>
            <a:pPr marL="174708" indent="-174708">
              <a:spcBef>
                <a:spcPts val="306"/>
              </a:spcBef>
              <a:buFont typeface="Arial" panose="020B0604020202020204" pitchFamily="34" charset="0"/>
              <a:buChar char="•"/>
            </a:pPr>
            <a:r>
              <a:rPr lang="en-US" sz="1400" dirty="0"/>
              <a:t>Rollups or changes in ownership</a:t>
            </a:r>
          </a:p>
          <a:p>
            <a:endParaRPr lang="en-US" dirty="0"/>
          </a:p>
          <a:p>
            <a:endParaRPr lang="en-US" dirty="0"/>
          </a:p>
        </p:txBody>
      </p:sp>
      <p:sp>
        <p:nvSpPr>
          <p:cNvPr id="4" name="Slide Number Placeholder 3"/>
          <p:cNvSpPr>
            <a:spLocks noGrp="1"/>
          </p:cNvSpPr>
          <p:nvPr>
            <p:ph type="sldNum" sz="quarter" idx="5"/>
          </p:nvPr>
        </p:nvSpPr>
        <p:spPr/>
        <p:txBody>
          <a:bodyPr/>
          <a:lstStyle/>
          <a:p>
            <a:pPr defTabSz="931774">
              <a:defRPr/>
            </a:pPr>
            <a:fld id="{9D59F634-BEAA-4727-801E-F7A13CF7735E}" type="slidenum">
              <a:rPr lang="en-US">
                <a:solidFill>
                  <a:prstClr val="black"/>
                </a:solidFill>
                <a:latin typeface="Calibri" panose="020F0502020204030204"/>
              </a:rPr>
              <a:pPr defTabSz="931774">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818279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0" i="0" dirty="0">
                <a:solidFill>
                  <a:srgbClr val="374151"/>
                </a:solidFill>
                <a:effectLst/>
                <a:latin typeface="Söhne"/>
              </a:rPr>
              <a:t>Fixed Fee Model: Under this model, the family office charges a fixed fee for its services, which may be based on the level of services required, the complexity of the family's financial affairs, and other factors. The fixed fee may be paid monthly, quarterly, or annually.</a:t>
            </a:r>
          </a:p>
          <a:p>
            <a:pPr algn="l">
              <a:buFont typeface="+mj-lt"/>
              <a:buAutoNum type="arabicPeriod"/>
            </a:pPr>
            <a:r>
              <a:rPr lang="en-US" b="0" i="0" dirty="0">
                <a:solidFill>
                  <a:srgbClr val="374151"/>
                </a:solidFill>
                <a:effectLst/>
                <a:latin typeface="Söhne"/>
              </a:rPr>
              <a:t>Percentage of Assets Under Management (AUM) Model: Under this model, the family office charges a percentage of the assets it manages on behalf of the family. This percentage typically ranges from 0.5% to 2% per year, depending on the size of the assets and the level of services provided.</a:t>
            </a:r>
          </a:p>
          <a:p>
            <a:pPr algn="l">
              <a:buFont typeface="+mj-lt"/>
              <a:buAutoNum type="arabicPeriod"/>
            </a:pPr>
            <a:r>
              <a:rPr lang="en-US" b="0" i="0" dirty="0">
                <a:solidFill>
                  <a:srgbClr val="374151"/>
                </a:solidFill>
                <a:effectLst/>
                <a:latin typeface="Söhne"/>
              </a:rPr>
              <a:t>Hourly Fee Model: Under this model, the family office charges an hourly rate for its services, which may vary depending on the level of expertise required and the complexity of the family's financial affairs. The hourly rate may range from a few hundred dollars to several thousand dollars per hour.</a:t>
            </a:r>
          </a:p>
          <a:p>
            <a:pPr algn="l">
              <a:buFont typeface="+mj-lt"/>
              <a:buAutoNum type="arabicPeriod"/>
            </a:pPr>
            <a:r>
              <a:rPr lang="en-US" b="0" i="0" dirty="0">
                <a:solidFill>
                  <a:srgbClr val="374151"/>
                </a:solidFill>
                <a:effectLst/>
                <a:latin typeface="Söhne"/>
              </a:rPr>
              <a:t>Performance-Based Fee Model: Under this model, the family office charges a fee based on the performance of the family's investments. The fee is typically a percentage of the investment gains achieved over a specified period of time.</a:t>
            </a:r>
          </a:p>
          <a:p>
            <a:pPr algn="l">
              <a:buFont typeface="+mj-lt"/>
              <a:buAutoNum type="arabicPeriod"/>
            </a:pPr>
            <a:r>
              <a:rPr lang="en-US" b="0" i="0" dirty="0">
                <a:solidFill>
                  <a:srgbClr val="374151"/>
                </a:solidFill>
                <a:effectLst/>
                <a:latin typeface="Söhne"/>
              </a:rPr>
              <a:t>Hybrid Fee Model: Under this model, the family office charges a combination of fees, such as a fixed fee plus a percentage of AUM or a fixed fee plus a performance-based fee. The fee structure is designed to provide flexibility to both the family office and the family, depending on their needs and preferences.</a:t>
            </a:r>
          </a:p>
          <a:p>
            <a:pPr algn="l"/>
            <a:r>
              <a:rPr lang="en-US" b="0" i="0" dirty="0">
                <a:solidFill>
                  <a:srgbClr val="374151"/>
                </a:solidFill>
                <a:effectLst/>
                <a:latin typeface="Söhne"/>
              </a:rPr>
              <a:t>It is important to note that the fee models used by family offices may vary depending on the specific services provided, the size of the family's wealth, and other factors. Families should carefully consider the fee models offered by family offices and evaluate the value provided by the services before making a decision.</a:t>
            </a:r>
          </a:p>
          <a:p>
            <a:endParaRPr lang="en-US" dirty="0"/>
          </a:p>
        </p:txBody>
      </p:sp>
      <p:sp>
        <p:nvSpPr>
          <p:cNvPr id="4" name="Slide Number Placeholder 3"/>
          <p:cNvSpPr>
            <a:spLocks noGrp="1"/>
          </p:cNvSpPr>
          <p:nvPr>
            <p:ph type="sldNum" sz="quarter" idx="5"/>
          </p:nvPr>
        </p:nvSpPr>
        <p:spPr/>
        <p:txBody>
          <a:bodyPr/>
          <a:lstStyle/>
          <a:p>
            <a:fld id="{4009F86C-6528-4C13-A567-1EAFB0193B29}" type="slidenum">
              <a:rPr lang="en-US" smtClean="0"/>
              <a:t>23</a:t>
            </a:fld>
            <a:endParaRPr lang="en-US"/>
          </a:p>
        </p:txBody>
      </p:sp>
    </p:spTree>
    <p:extLst>
      <p:ext uri="{BB962C8B-B14F-4D97-AF65-F5344CB8AC3E}">
        <p14:creationId xmlns:p14="http://schemas.microsoft.com/office/powerpoint/2010/main" val="4057176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Performance: One of the most important metrics for evaluating a family office is its investment performance. This can be measured in a variety of ways, including comparing the office's returns to relevant benchmarks, assessing the risk-adjusted performance of the portfolio, and evaluating the consistency of performance over time.</a:t>
            </a:r>
          </a:p>
          <a:p>
            <a:r>
              <a:rPr lang="en-US" dirty="0"/>
              <a:t>Cost Efficiency: Family offices can be expensive to operate, so it's important to evaluate whether the office is operating in a cost-effective manner. This can be assessed by comparing the office's expenses to its peers, evaluating the efficiency of its investment and administrative processes, and assessing the quality of its service providers.</a:t>
            </a:r>
          </a:p>
          <a:p>
            <a:r>
              <a:rPr lang="en-US" dirty="0"/>
              <a:t>Risk Management: Family offices are responsible for managing significant wealth and complex investment portfolios, so it's essential to evaluate how effectively they are managing risk. This can be measured by analyzing the office's risk management policies and procedures, assessing its diversification strategies, and evaluating its ability to manage liquidity risk.</a:t>
            </a:r>
          </a:p>
          <a:p>
            <a:r>
              <a:rPr lang="en-US" dirty="0"/>
              <a:t>Client Satisfaction: Ultimately, the success of a family office depends on its ability to meet the needs and expectations of its clients. Evaluating client satisfaction can be done through surveys or interviews with clients to assess their experience with the office and its services.</a:t>
            </a:r>
          </a:p>
          <a:p>
            <a:r>
              <a:rPr lang="en-US" dirty="0"/>
              <a:t>Governance and Structure: The governance and structure of a family office can have a significant impact on its effectiveness. Key metrics for evaluating this aspect of a family office include assessing the quality and experience of the management team, evaluating the office's policies and procedures, and analyzing the effectiveness of its decision-making processes.</a:t>
            </a:r>
          </a:p>
          <a:p>
            <a:endParaRPr lang="en-US" dirty="0"/>
          </a:p>
        </p:txBody>
      </p:sp>
      <p:sp>
        <p:nvSpPr>
          <p:cNvPr id="4" name="Slide Number Placeholder 3"/>
          <p:cNvSpPr>
            <a:spLocks noGrp="1"/>
          </p:cNvSpPr>
          <p:nvPr>
            <p:ph type="sldNum" sz="quarter" idx="5"/>
          </p:nvPr>
        </p:nvSpPr>
        <p:spPr/>
        <p:txBody>
          <a:bodyPr/>
          <a:lstStyle/>
          <a:p>
            <a:fld id="{4009F86C-6528-4C13-A567-1EAFB0193B29}" type="slidenum">
              <a:rPr lang="en-US" smtClean="0"/>
              <a:t>24</a:t>
            </a:fld>
            <a:endParaRPr lang="en-US"/>
          </a:p>
        </p:txBody>
      </p:sp>
    </p:spTree>
    <p:extLst>
      <p:ext uri="{BB962C8B-B14F-4D97-AF65-F5344CB8AC3E}">
        <p14:creationId xmlns:p14="http://schemas.microsoft.com/office/powerpoint/2010/main" val="3367609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Performance: One of the most important metrics for evaluating a family office is its investment performance. This can be measured in a variety of ways, including comparing the office's returns to relevant benchmarks, assessing the risk-adjusted performance of the portfolio, and evaluating the consistency of performance over time.</a:t>
            </a:r>
          </a:p>
          <a:p>
            <a:r>
              <a:rPr lang="en-US" dirty="0"/>
              <a:t>Cost Efficiency: Family offices can be expensive to operate, so it's important to evaluate whether the office is operating in a cost-effective manner. This can be assessed by comparing the office's expenses to its peers, evaluating the efficiency of its investment and administrative processes, and assessing the quality of its service providers.</a:t>
            </a:r>
          </a:p>
          <a:p>
            <a:r>
              <a:rPr lang="en-US" dirty="0"/>
              <a:t>Risk Management: Family offices are responsible for managing significant wealth and complex investment portfolios, so it's essential to evaluate how effectively they are managing risk. This can be measured by analyzing the office's risk management policies and procedures, assessing its diversification strategies, and evaluating its ability to manage liquidity risk.</a:t>
            </a:r>
          </a:p>
          <a:p>
            <a:r>
              <a:rPr lang="en-US" dirty="0"/>
              <a:t>Client Satisfaction: Ultimately, the success of a family office depends on its ability to meet the needs and expectations of its clients. Evaluating client satisfaction can be done through surveys or interviews with clients to assess their experience with the office and its services.</a:t>
            </a:r>
          </a:p>
          <a:p>
            <a:r>
              <a:rPr lang="en-US" dirty="0"/>
              <a:t>Governance and Structure: The governance and structure of a family office can have a significant impact on its effectiveness. Key metrics for evaluating this aspect of a family office include assessing the quality and experience of the management team, evaluating the office's policies and procedures, and analyzing the effectiveness of its decision-making processes.</a:t>
            </a:r>
          </a:p>
          <a:p>
            <a:endParaRPr lang="en-US" dirty="0"/>
          </a:p>
        </p:txBody>
      </p:sp>
      <p:sp>
        <p:nvSpPr>
          <p:cNvPr id="4" name="Slide Number Placeholder 3"/>
          <p:cNvSpPr>
            <a:spLocks noGrp="1"/>
          </p:cNvSpPr>
          <p:nvPr>
            <p:ph type="sldNum" sz="quarter" idx="5"/>
          </p:nvPr>
        </p:nvSpPr>
        <p:spPr/>
        <p:txBody>
          <a:bodyPr/>
          <a:lstStyle/>
          <a:p>
            <a:fld id="{4009F86C-6528-4C13-A567-1EAFB0193B29}" type="slidenum">
              <a:rPr lang="en-US" smtClean="0"/>
              <a:t>25</a:t>
            </a:fld>
            <a:endParaRPr lang="en-US"/>
          </a:p>
        </p:txBody>
      </p:sp>
    </p:spTree>
    <p:extLst>
      <p:ext uri="{BB962C8B-B14F-4D97-AF65-F5344CB8AC3E}">
        <p14:creationId xmlns:p14="http://schemas.microsoft.com/office/powerpoint/2010/main" val="2638885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74">
              <a:defRPr/>
            </a:pPr>
            <a:fld id="{97EEF660-268C-4078-921D-1FEFA0F09200}" type="slidenum">
              <a:rPr lang="en-US">
                <a:solidFill>
                  <a:prstClr val="black"/>
                </a:solidFill>
                <a:latin typeface="Calibri" panose="020F0502020204030204"/>
              </a:rPr>
              <a:pPr defTabSz="931774">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1446255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27</a:t>
            </a:fld>
            <a:endParaRPr lang="en-US"/>
          </a:p>
        </p:txBody>
      </p:sp>
    </p:spTree>
    <p:extLst>
      <p:ext uri="{BB962C8B-B14F-4D97-AF65-F5344CB8AC3E}">
        <p14:creationId xmlns:p14="http://schemas.microsoft.com/office/powerpoint/2010/main" val="292215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28</a:t>
            </a:fld>
            <a:endParaRPr lang="en-US"/>
          </a:p>
        </p:txBody>
      </p:sp>
    </p:spTree>
    <p:extLst>
      <p:ext uri="{BB962C8B-B14F-4D97-AF65-F5344CB8AC3E}">
        <p14:creationId xmlns:p14="http://schemas.microsoft.com/office/powerpoint/2010/main" val="1762935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rosplock.net/" TargetMode="External"/><Relationship Id="rId2" Type="http://schemas.openxmlformats.org/officeDocument/2006/relationships/hyperlink" Target="http://www.tamarindpartners.com/" TargetMode="External"/><Relationship Id="rId1" Type="http://schemas.openxmlformats.org/officeDocument/2006/relationships/slideMaster" Target="../slideMasters/slideMaster1.xml"/><Relationship Id="rId4" Type="http://schemas.openxmlformats.org/officeDocument/2006/relationships/hyperlink" Target="mailto:Kirby.Rosplock@TararindPartners.com"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P Agenda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i="0" dirty="0">
                <a:solidFill>
                  <a:srgbClr val="2D5986"/>
                </a:solidFill>
                <a:latin typeface="+mj-lt"/>
                <a:ea typeface="Helvetica Neue" panose="02000503000000020004" pitchFamily="2" charset="0"/>
                <a:cs typeface="Helvetica Neue" panose="02000503000000020004" pitchFamily="2" charset="0"/>
              </a:rPr>
              <a:t>AGENDA</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181582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P Agenda Conten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AGENDA</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5" name="Text Placeholder 4"/>
          <p:cNvSpPr>
            <a:spLocks noGrp="1"/>
          </p:cNvSpPr>
          <p:nvPr>
            <p:ph type="body" sz="quarter" idx="13" hasCustomPrompt="1"/>
          </p:nvPr>
        </p:nvSpPr>
        <p:spPr>
          <a:xfrm>
            <a:off x="2362200" y="457200"/>
            <a:ext cx="6248400" cy="4837316"/>
          </a:xfrm>
        </p:spPr>
        <p:txBody>
          <a:bodyPr/>
          <a:lstStyle>
            <a:lvl1pPr marL="0" indent="0">
              <a:buFont typeface="Arial" charset="0"/>
              <a:buNone/>
              <a:defRPr sz="1800" baseline="0">
                <a:solidFill>
                  <a:srgbClr val="336699"/>
                </a:solidFill>
                <a:latin typeface="+mn-lt"/>
                <a:ea typeface="Helvetica Neue" panose="02000503000000020004" pitchFamily="2" charset="0"/>
                <a:cs typeface="Helvetica Neue" panose="02000503000000020004" pitchFamily="2" charset="0"/>
              </a:defRPr>
            </a:lvl1pPr>
            <a:lvl2pPr marL="579438" indent="-234950">
              <a:lnSpc>
                <a:spcPct val="100000"/>
              </a:lnSpc>
              <a:tabLst/>
              <a:defRPr sz="1600" b="0" i="0" baseline="0">
                <a:solidFill>
                  <a:srgbClr val="666666"/>
                </a:solidFill>
                <a:latin typeface="+mn-lt"/>
                <a:ea typeface="Helvetica Neue" panose="02000503000000020004" pitchFamily="2" charset="0"/>
                <a:cs typeface="Helvetica Neue" panose="02000503000000020004" pitchFamily="2" charset="0"/>
              </a:defRPr>
            </a:lvl2pPr>
            <a:lvl3pPr marL="1200150" indent="-28575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a:p>
            <a:pPr lvl="3"/>
            <a:endParaRPr lang="en-US" dirty="0"/>
          </a:p>
          <a:p>
            <a:pPr lvl="3"/>
            <a:endParaRPr lang="en-US" dirty="0"/>
          </a:p>
          <a:p>
            <a:pPr lvl="3"/>
            <a:endParaRPr lang="en-US" dirty="0"/>
          </a:p>
        </p:txBody>
      </p:sp>
    </p:spTree>
    <p:extLst>
      <p:ext uri="{BB962C8B-B14F-4D97-AF65-F5344CB8AC3E}">
        <p14:creationId xmlns:p14="http://schemas.microsoft.com/office/powerpoint/2010/main" val="315606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P Background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BACKGROUND</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3430396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P Challeng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0574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CHALLENGES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06803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P Goal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GOALS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259838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P Typ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TYPES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02842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P Best Practic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707886"/>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BEST PRACTICES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667287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P Highlight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HIGHLIGHTS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84587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P Highlights Conten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6"/>
          <p:cNvSpPr>
            <a:spLocks noGrp="1"/>
          </p:cNvSpPr>
          <p:nvPr userDrawn="1">
            <p:ph type="body" sz="quarter" idx="13" hasCustomPrompt="1"/>
          </p:nvPr>
        </p:nvSpPr>
        <p:spPr>
          <a:xfrm>
            <a:off x="2362201" y="533400"/>
            <a:ext cx="6324600" cy="4876800"/>
          </a:xfrm>
        </p:spPr>
        <p:txBody>
          <a:bodyPr/>
          <a:lstStyle>
            <a:lvl1pPr>
              <a:lnSpc>
                <a:spcPct val="100000"/>
              </a:lnSpc>
              <a:defRPr sz="1800" b="1" i="0" baseline="0">
                <a:solidFill>
                  <a:srgbClr val="336699"/>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666666"/>
                </a:solidFill>
                <a:latin typeface="+mn-lt"/>
                <a:ea typeface="Helvetica Neue" panose="02000503000000020004" pitchFamily="2" charset="0"/>
                <a:cs typeface="Helvetica Neue" panose="02000503000000020004" pitchFamily="2" charset="0"/>
              </a:defRPr>
            </a:lvl2pPr>
            <a:lvl3pPr>
              <a:lnSpc>
                <a:spcPct val="100000"/>
              </a:lnSpc>
              <a:defRPr sz="1400" baseline="0">
                <a:solidFill>
                  <a:srgbClr val="666666"/>
                </a:solidFill>
                <a:latin typeface="+mn-lt"/>
                <a:ea typeface="Helvetica Neue" panose="02000503000000020004" pitchFamily="2" charset="0"/>
                <a:cs typeface="Helvetica Neue" panose="02000503000000020004" pitchFamily="2" charset="0"/>
              </a:defRPr>
            </a:lvl3pPr>
            <a:lvl4pPr>
              <a:lnSpc>
                <a:spcPct val="100000"/>
              </a:lnSpc>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9" name="TextBox 8"/>
          <p:cNvSpPr txBox="1"/>
          <p:nvPr userDrawn="1"/>
        </p:nvSpPr>
        <p:spPr>
          <a:xfrm>
            <a:off x="152400" y="2647890"/>
            <a:ext cx="19050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HIGHLIGHTS</a:t>
            </a:r>
          </a:p>
        </p:txBody>
      </p:sp>
    </p:spTree>
    <p:extLst>
      <p:ext uri="{BB962C8B-B14F-4D97-AF65-F5344CB8AC3E}">
        <p14:creationId xmlns:p14="http://schemas.microsoft.com/office/powerpoint/2010/main" val="32829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P Side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362200" y="533400"/>
            <a:ext cx="6172200" cy="50292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8" name="Text Placeholder 2">
            <a:extLst>
              <a:ext uri="{FF2B5EF4-FFF2-40B4-BE49-F238E27FC236}">
                <a16:creationId xmlns:a16="http://schemas.microsoft.com/office/drawing/2014/main" id="{657EEBC9-4943-4F2F-B60E-487D9F2E63AE}"/>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53807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P Side Header, Three Tiered Text and Content All Bullete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26">
            <a:extLst>
              <a:ext uri="{FF2B5EF4-FFF2-40B4-BE49-F238E27FC236}">
                <a16:creationId xmlns:a16="http://schemas.microsoft.com/office/drawing/2014/main" id="{AF848EFC-28B3-8547-9FFC-F5FD314B8830}"/>
              </a:ext>
            </a:extLst>
          </p:cNvPr>
          <p:cNvSpPr>
            <a:spLocks noGrp="1"/>
          </p:cNvSpPr>
          <p:nvPr>
            <p:ph type="body" sz="quarter" idx="13" hasCustomPrompt="1"/>
          </p:nvPr>
        </p:nvSpPr>
        <p:spPr>
          <a:xfrm>
            <a:off x="2362201" y="533400"/>
            <a:ext cx="6324600" cy="4876800"/>
          </a:xfrm>
        </p:spPr>
        <p:txBody>
          <a:bodyPr/>
          <a:lstStyle>
            <a:lvl1pPr marL="0" indent="0">
              <a:lnSpc>
                <a:spcPct val="100000"/>
              </a:lnSpc>
              <a:buFontTx/>
              <a:buNone/>
              <a:defRPr sz="1800" b="1" i="0" baseline="0">
                <a:solidFill>
                  <a:srgbClr val="336699"/>
                </a:solidFill>
                <a:latin typeface="+mn-lt"/>
                <a:ea typeface="Helvetica Neue" panose="02000503000000020004" pitchFamily="2" charset="0"/>
                <a:cs typeface="Helvetica Neue" panose="02000503000000020004" pitchFamily="2" charset="0"/>
              </a:defRPr>
            </a:lvl1pPr>
            <a:lvl2pPr marL="742950" indent="-28575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a:lnSpc>
                <a:spcPct val="100000"/>
              </a:lnSpc>
              <a:defRPr sz="1400" baseline="0">
                <a:solidFill>
                  <a:srgbClr val="666666"/>
                </a:solidFill>
                <a:latin typeface="+mn-lt"/>
                <a:ea typeface="Helvetica Neue" panose="02000503000000020004" pitchFamily="2" charset="0"/>
                <a:cs typeface="Helvetica Neue" panose="02000503000000020004" pitchFamily="2" charset="0"/>
              </a:defRPr>
            </a:lvl3pPr>
            <a:lvl4pPr>
              <a:lnSpc>
                <a:spcPct val="100000"/>
              </a:lnSpc>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8" name="Text Placeholder 2">
            <a:extLst>
              <a:ext uri="{FF2B5EF4-FFF2-40B4-BE49-F238E27FC236}">
                <a16:creationId xmlns:a16="http://schemas.microsoft.com/office/drawing/2014/main" id="{95645DCB-F395-EE42-A5AD-D92B46B87515}"/>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2" name="Text Placeholder 40">
            <a:extLst>
              <a:ext uri="{FF2B5EF4-FFF2-40B4-BE49-F238E27FC236}">
                <a16:creationId xmlns:a16="http://schemas.microsoft.com/office/drawing/2014/main" id="{AD540054-509F-BC44-A549-6091EE88EE3B}"/>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Tree>
    <p:extLst>
      <p:ext uri="{BB962C8B-B14F-4D97-AF65-F5344CB8AC3E}">
        <p14:creationId xmlns:p14="http://schemas.microsoft.com/office/powerpoint/2010/main" val="370182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P Top Header -  Double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a:extLst>
              <a:ext uri="{FF2B5EF4-FFF2-40B4-BE49-F238E27FC236}">
                <a16:creationId xmlns:a16="http://schemas.microsoft.com/office/drawing/2014/main" id="{2461BBDF-8270-6A43-82A7-B9D8544A39FC}"/>
              </a:ext>
            </a:extLst>
          </p:cNvPr>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357A6E0E-C9FC-F347-8B89-C532B7405961}"/>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0" name="Text Placeholder 40">
            <a:extLst>
              <a:ext uri="{FF2B5EF4-FFF2-40B4-BE49-F238E27FC236}">
                <a16:creationId xmlns:a16="http://schemas.microsoft.com/office/drawing/2014/main" id="{EFEA91F6-9D77-0849-9483-21650CBAB669}"/>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9" name="Text Placeholder 26">
            <a:extLst>
              <a:ext uri="{FF2B5EF4-FFF2-40B4-BE49-F238E27FC236}">
                <a16:creationId xmlns:a16="http://schemas.microsoft.com/office/drawing/2014/main" id="{6107A8A5-3C82-D148-93BE-91AF757B01DA}"/>
              </a:ext>
            </a:extLst>
          </p:cNvPr>
          <p:cNvSpPr>
            <a:spLocks noGrp="1"/>
          </p:cNvSpPr>
          <p:nvPr>
            <p:ph type="body" sz="quarter" idx="13" hasCustomPrompt="1"/>
          </p:nvPr>
        </p:nvSpPr>
        <p:spPr>
          <a:xfrm>
            <a:off x="2362201" y="533400"/>
            <a:ext cx="6324600" cy="4876800"/>
          </a:xfrm>
        </p:spPr>
        <p:txBody>
          <a:bodyPr/>
          <a:lstStyle>
            <a:lvl1pPr marL="285750" indent="-285750">
              <a:lnSpc>
                <a:spcPct val="100000"/>
              </a:lnSpc>
              <a:buFont typeface="Arial" panose="020B0604020202020204" pitchFamily="34" charset="0"/>
              <a:buChar char="•"/>
              <a:defRPr sz="1800" b="1" i="0" baseline="0">
                <a:solidFill>
                  <a:srgbClr val="336699"/>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7F7F7F"/>
                </a:solidFill>
              </a:defRPr>
            </a:lvl2pPr>
            <a:lvl3pPr>
              <a:lnSpc>
                <a:spcPct val="100000"/>
              </a:lnSpc>
              <a:defRPr sz="1400" baseline="0">
                <a:solidFill>
                  <a:srgbClr val="7F7F7F"/>
                </a:solidFill>
              </a:defRPr>
            </a:lvl3pPr>
            <a:lvl4pPr>
              <a:lnSpc>
                <a:spcPct val="100000"/>
              </a:lnSpc>
              <a:defRPr sz="1200" baseline="0">
                <a:solidFill>
                  <a:srgbClr val="7F7F7F"/>
                </a:solidFill>
              </a:defRPr>
            </a:lvl4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endParaRPr lang="en-US" dirty="0"/>
          </a:p>
        </p:txBody>
      </p:sp>
    </p:spTree>
    <p:extLst>
      <p:ext uri="{BB962C8B-B14F-4D97-AF65-F5344CB8AC3E}">
        <p14:creationId xmlns:p14="http://schemas.microsoft.com/office/powerpoint/2010/main" val="69002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P Top Header -  Double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a:extLst>
              <a:ext uri="{FF2B5EF4-FFF2-40B4-BE49-F238E27FC236}">
                <a16:creationId xmlns:a16="http://schemas.microsoft.com/office/drawing/2014/main" id="{2461BBDF-8270-6A43-82A7-B9D8544A39FC}"/>
              </a:ext>
            </a:extLst>
          </p:cNvPr>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21A87BC7-96F9-F245-A6FF-1D2D46E765E8}"/>
              </a:ext>
            </a:extLst>
          </p:cNvPr>
          <p:cNvSpPr>
            <a:spLocks noGrp="1"/>
          </p:cNvSpPr>
          <p:nvPr>
            <p:ph type="body" sz="quarter" idx="13" hasCustomPrompt="1"/>
          </p:nvPr>
        </p:nvSpPr>
        <p:spPr>
          <a:xfrm>
            <a:off x="2362201" y="533400"/>
            <a:ext cx="6324600" cy="4876800"/>
          </a:xfrm>
        </p:spPr>
        <p:txBody>
          <a:bodyPr/>
          <a:lstStyle>
            <a:lvl1pPr marL="285750" indent="-285750">
              <a:lnSpc>
                <a:spcPct val="100000"/>
              </a:lnSpc>
              <a:buFont typeface="Arial" panose="020B0604020202020204" pitchFamily="34" charset="0"/>
              <a:buChar char="•"/>
              <a:defRPr sz="1800" b="1" i="0" baseline="0">
                <a:solidFill>
                  <a:srgbClr val="666666"/>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7F7F7F"/>
                </a:solidFill>
              </a:defRPr>
            </a:lvl2pPr>
            <a:lvl3pPr>
              <a:lnSpc>
                <a:spcPct val="100000"/>
              </a:lnSpc>
              <a:defRPr sz="1400" baseline="0">
                <a:solidFill>
                  <a:srgbClr val="7F7F7F"/>
                </a:solidFill>
              </a:defRPr>
            </a:lvl3pPr>
            <a:lvl4pPr>
              <a:lnSpc>
                <a:spcPct val="100000"/>
              </a:lnSpc>
              <a:defRPr sz="1200" baseline="0">
                <a:solidFill>
                  <a:srgbClr val="7F7F7F"/>
                </a:solidFill>
              </a:defRPr>
            </a:lvl4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endParaRPr lang="en-US" dirty="0"/>
          </a:p>
        </p:txBody>
      </p:sp>
      <p:sp>
        <p:nvSpPr>
          <p:cNvPr id="6" name="Text Placeholder 2">
            <a:extLst>
              <a:ext uri="{FF2B5EF4-FFF2-40B4-BE49-F238E27FC236}">
                <a16:creationId xmlns:a16="http://schemas.microsoft.com/office/drawing/2014/main" id="{77EF85FD-B275-8346-8639-7D7F0A815F47}"/>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0" name="Text Placeholder 40">
            <a:extLst>
              <a:ext uri="{FF2B5EF4-FFF2-40B4-BE49-F238E27FC236}">
                <a16:creationId xmlns:a16="http://schemas.microsoft.com/office/drawing/2014/main" id="{BC7F459B-3F01-B146-A144-EF8644FF2CF6}"/>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Tree>
    <p:extLst>
      <p:ext uri="{BB962C8B-B14F-4D97-AF65-F5344CB8AC3E}">
        <p14:creationId xmlns:p14="http://schemas.microsoft.com/office/powerpoint/2010/main" val="1294145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P Side Header, Bulleted Top Header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533400"/>
            <a:ext cx="6270802" cy="1153500"/>
          </a:xfrm>
        </p:spPr>
        <p:txBody>
          <a:bodyPr/>
          <a:lstStyle>
            <a:lvl1pPr marL="285750" indent="-285750">
              <a:buFont typeface="Arial" charset="0"/>
              <a:buChar char="•"/>
              <a:defRPr sz="1800" b="1" i="0" baseline="0">
                <a:solidFill>
                  <a:srgbClr val="2D5986"/>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hasCustomPrompt="1"/>
          </p:nvPr>
        </p:nvSpPr>
        <p:spPr>
          <a:xfrm>
            <a:off x="2495728" y="1763100"/>
            <a:ext cx="6270625" cy="37233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9" name="Text Placeholder 2">
            <a:extLst>
              <a:ext uri="{FF2B5EF4-FFF2-40B4-BE49-F238E27FC236}">
                <a16:creationId xmlns:a16="http://schemas.microsoft.com/office/drawing/2014/main" id="{EB13B640-401A-DF44-BC38-CEC2F7ACAB6D}"/>
              </a:ext>
            </a:extLst>
          </p:cNvPr>
          <p:cNvSpPr>
            <a:spLocks noGrp="1"/>
          </p:cNvSpPr>
          <p:nvPr>
            <p:ph type="body" sz="quarter" idx="19"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005543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P Side Header, Bulleted Gray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533400"/>
            <a:ext cx="6270802" cy="1153500"/>
          </a:xfrm>
        </p:spPr>
        <p:txBody>
          <a:bodyPr/>
          <a:lstStyle>
            <a:lvl1pPr marL="285750" indent="-285750">
              <a:buFont typeface="Arial" charset="0"/>
              <a:buChar char="•"/>
              <a:defRPr sz="1800" b="1" i="0" baseline="0">
                <a:solidFill>
                  <a:srgbClr val="666666"/>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hasCustomPrompt="1"/>
          </p:nvPr>
        </p:nvSpPr>
        <p:spPr>
          <a:xfrm>
            <a:off x="2495549" y="1763100"/>
            <a:ext cx="6270803" cy="37233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9" name="Text Placeholder 2">
            <a:extLst>
              <a:ext uri="{FF2B5EF4-FFF2-40B4-BE49-F238E27FC236}">
                <a16:creationId xmlns:a16="http://schemas.microsoft.com/office/drawing/2014/main" id="{7CA66E02-E5BA-914D-9470-D56502A98098}"/>
              </a:ext>
            </a:extLst>
          </p:cNvPr>
          <p:cNvSpPr>
            <a:spLocks noGrp="1"/>
          </p:cNvSpPr>
          <p:nvPr>
            <p:ph type="body" sz="quarter" idx="19"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625721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P Side Header, Vertical Sub-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quarter" idx="17" hasCustomPrompt="1"/>
          </p:nvPr>
        </p:nvSpPr>
        <p:spPr>
          <a:xfrm>
            <a:off x="2999507" y="457201"/>
            <a:ext cx="5687293" cy="4876799"/>
          </a:xfrm>
        </p:spPr>
        <p:txBody>
          <a:bodyPr/>
          <a:lstStyle>
            <a:lvl1pPr marL="228600" indent="-22860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0"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6" name="Vertical Text Placeholder 5"/>
          <p:cNvSpPr>
            <a:spLocks noGrp="1"/>
          </p:cNvSpPr>
          <p:nvPr>
            <p:ph type="body" orient="vert" sz="quarter" idx="19" hasCustomPrompt="1"/>
          </p:nvPr>
        </p:nvSpPr>
        <p:spPr>
          <a:xfrm rot="10800000">
            <a:off x="2514601" y="457197"/>
            <a:ext cx="457200" cy="4876803"/>
          </a:xfrm>
        </p:spPr>
        <p:txBody>
          <a:bodyPr vert="eaVert"/>
          <a:lstStyle>
            <a:lvl1pPr marL="0" indent="0" algn="ctr">
              <a:buFontTx/>
              <a:buNone/>
              <a:defRPr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1" name="Text Placeholder 2">
            <a:extLst>
              <a:ext uri="{FF2B5EF4-FFF2-40B4-BE49-F238E27FC236}">
                <a16:creationId xmlns:a16="http://schemas.microsoft.com/office/drawing/2014/main" id="{30F3B973-5AF1-6A41-BD59-E5E2B1500F43}"/>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278712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P Top Header - Tri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7486C5-B833-574C-9F2F-A24B69D4695D}" type="slidenum">
              <a:rPr lang="en-US" smtClean="0"/>
              <a:t>‹#›</a:t>
            </a:fld>
            <a:endParaRPr lang="en-US" dirty="0"/>
          </a:p>
        </p:txBody>
      </p:sp>
      <p:sp>
        <p:nvSpPr>
          <p:cNvPr id="7" name="Text Placeholder 40">
            <a:extLst>
              <a:ext uri="{FF2B5EF4-FFF2-40B4-BE49-F238E27FC236}">
                <a16:creationId xmlns:a16="http://schemas.microsoft.com/office/drawing/2014/main" id="{6C0EA742-18EB-CC4F-BB26-2CFB6A83056E}"/>
              </a:ext>
            </a:extLst>
          </p:cNvPr>
          <p:cNvSpPr>
            <a:spLocks noGrp="1"/>
          </p:cNvSpPr>
          <p:nvPr>
            <p:ph type="body" sz="quarter" idx="15" hasCustomPrompt="1"/>
          </p:nvPr>
        </p:nvSpPr>
        <p:spPr>
          <a:xfrm>
            <a:off x="152400" y="2514600"/>
            <a:ext cx="1981200" cy="762000"/>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8" name="Straight Connector 7">
            <a:extLst>
              <a:ext uri="{FF2B5EF4-FFF2-40B4-BE49-F238E27FC236}">
                <a16:creationId xmlns:a16="http://schemas.microsoft.com/office/drawing/2014/main" id="{3DEBDC7C-8E45-544A-BC69-931BDC452AE3}"/>
              </a:ext>
            </a:extLst>
          </p:cNvPr>
          <p:cNvCxnSpPr>
            <a:cxnSpLocks/>
          </p:cNvCxnSpPr>
          <p:nvPr userDrawn="1"/>
        </p:nvCxnSpPr>
        <p:spPr>
          <a:xfrm>
            <a:off x="2209800" y="2006228"/>
            <a:ext cx="0" cy="1498972"/>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B686D991-87B3-234E-9ACF-6EA01FBF7874}"/>
              </a:ext>
            </a:extLst>
          </p:cNvPr>
          <p:cNvSpPr>
            <a:spLocks noGrp="1"/>
          </p:cNvSpPr>
          <p:nvPr>
            <p:ph sz="quarter" idx="19" hasCustomPrompt="1"/>
          </p:nvPr>
        </p:nvSpPr>
        <p:spPr>
          <a:xfrm>
            <a:off x="2495550" y="533400"/>
            <a:ext cx="6270625" cy="4674870"/>
          </a:xfrm>
        </p:spPr>
        <p:txBody>
          <a:bodyPr/>
          <a:lstStyle>
            <a:lvl1pPr marL="0" indent="0">
              <a:buNone/>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7F7F7F"/>
                </a:solidFill>
              </a:defRPr>
            </a:lvl2pPr>
            <a:lvl3pPr>
              <a:defRPr sz="1400" baseline="0">
                <a:solidFill>
                  <a:srgbClr val="7F7F7F"/>
                </a:solidFill>
              </a:defRPr>
            </a:lvl3pPr>
            <a:lvl4pPr>
              <a:defRPr sz="1200" baseline="0">
                <a:solidFill>
                  <a:srgbClr val="7F7F7F"/>
                </a:solidFill>
              </a:defRPr>
            </a:lvl4pPr>
          </a:lstStyle>
          <a:p>
            <a:pPr lvl="0"/>
            <a:r>
              <a:rPr lang="en-US" dirty="0"/>
              <a:t>Object</a:t>
            </a:r>
          </a:p>
        </p:txBody>
      </p:sp>
      <p:sp>
        <p:nvSpPr>
          <p:cNvPr id="10" name="Text Placeholder 2">
            <a:extLst>
              <a:ext uri="{FF2B5EF4-FFF2-40B4-BE49-F238E27FC236}">
                <a16:creationId xmlns:a16="http://schemas.microsoft.com/office/drawing/2014/main" id="{B5D41701-760B-D740-B418-CA028064CE5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136597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P Side Header,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27" name="Title 1"/>
          <p:cNvSpPr>
            <a:spLocks noGrp="1"/>
          </p:cNvSpPr>
          <p:nvPr>
            <p:ph type="title" hasCustomPrompt="1"/>
          </p:nvPr>
        </p:nvSpPr>
        <p:spPr>
          <a:xfrm>
            <a:off x="2514600" y="457200"/>
            <a:ext cx="6248400" cy="479811"/>
          </a:xfrm>
        </p:spPr>
        <p:txBody>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14600" y="1112608"/>
            <a:ext cx="6248400" cy="4297591"/>
          </a:xfrm>
        </p:spPr>
        <p:txBody>
          <a:bodyPr/>
          <a:lstStyle>
            <a:lvl1pPr marL="228600" indent="-22860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8" name="Text Placeholder 2">
            <a:extLst>
              <a:ext uri="{FF2B5EF4-FFF2-40B4-BE49-F238E27FC236}">
                <a16:creationId xmlns:a16="http://schemas.microsoft.com/office/drawing/2014/main" id="{5D4D3599-6A36-B542-8022-3C3A4F54939D}"/>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736892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P Side Header, Three Tiered Text and Content w/Gray Subhead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13" name="Text Placeholder 12"/>
          <p:cNvSpPr>
            <a:spLocks noGrp="1"/>
          </p:cNvSpPr>
          <p:nvPr>
            <p:ph type="body" sz="quarter" idx="18" hasCustomPrompt="1"/>
          </p:nvPr>
        </p:nvSpPr>
        <p:spPr>
          <a:xfrm>
            <a:off x="2495551" y="662282"/>
            <a:ext cx="6270625" cy="381000"/>
          </a:xfrm>
        </p:spPr>
        <p:txBody>
          <a:bodyPr>
            <a:normAutofit/>
          </a:bodyPr>
          <a:lstStyle>
            <a:lvl1pPr marL="0" indent="0" algn="ctr">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14600"/>
            <a:ext cx="1981200" cy="762000"/>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hasCustomPrompt="1"/>
          </p:nvPr>
        </p:nvSpPr>
        <p:spPr>
          <a:xfrm>
            <a:off x="2495550" y="1143000"/>
            <a:ext cx="6270625" cy="4065270"/>
          </a:xfrm>
        </p:spPr>
        <p:txBody>
          <a:bodyPr/>
          <a:lstStyle>
            <a:lvl1pPr marL="0" indent="0">
              <a:buNone/>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7F7F7F"/>
                </a:solidFill>
              </a:defRPr>
            </a:lvl2pPr>
            <a:lvl3pPr>
              <a:defRPr sz="1400" baseline="0">
                <a:solidFill>
                  <a:srgbClr val="7F7F7F"/>
                </a:solidFill>
              </a:defRPr>
            </a:lvl3pPr>
            <a:lvl4pPr>
              <a:defRPr sz="1200" baseline="0">
                <a:solidFill>
                  <a:srgbClr val="7F7F7F"/>
                </a:solidFill>
              </a:defRPr>
            </a:lvl4pPr>
          </a:lstStyle>
          <a:p>
            <a:pPr lvl="0"/>
            <a:r>
              <a:rPr lang="en-US" dirty="0"/>
              <a:t>Object</a:t>
            </a:r>
          </a:p>
        </p:txBody>
      </p:sp>
      <p:sp>
        <p:nvSpPr>
          <p:cNvPr id="8" name="Text Placeholder 2">
            <a:extLst>
              <a:ext uri="{FF2B5EF4-FFF2-40B4-BE49-F238E27FC236}">
                <a16:creationId xmlns:a16="http://schemas.microsoft.com/office/drawing/2014/main" id="{CDD6A916-B294-BF48-AD84-62F50FFA7952}"/>
              </a:ext>
            </a:extLst>
          </p:cNvPr>
          <p:cNvSpPr>
            <a:spLocks noGrp="1"/>
          </p:cNvSpPr>
          <p:nvPr>
            <p:ph type="body" sz="quarter" idx="20"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31227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990600"/>
            <a:ext cx="6270802" cy="1166518"/>
          </a:xfrm>
        </p:spPr>
        <p:txBody>
          <a:bodyPr/>
          <a:lstStyle>
            <a:lvl1pPr marL="285750" indent="-285750">
              <a:buFont typeface="Arial" panose="020B0604020202020204" pitchFamily="34" charset="0"/>
              <a:buChar char="•"/>
              <a:tabLst/>
              <a:defRPr sz="1800" b="1" i="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3" name="Text Placeholder 12"/>
          <p:cNvSpPr>
            <a:spLocks noGrp="1"/>
          </p:cNvSpPr>
          <p:nvPr>
            <p:ph type="body" sz="quarter" idx="18" hasCustomPrompt="1"/>
          </p:nvPr>
        </p:nvSpPr>
        <p:spPr>
          <a:xfrm>
            <a:off x="2495551" y="609600"/>
            <a:ext cx="6270625" cy="381000"/>
          </a:xfrm>
        </p:spPr>
        <p:txBody>
          <a:bodyPr>
            <a:no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BCEE2F4-2109-D141-BDFB-7E5B025D3A8F}"/>
              </a:ext>
            </a:extLst>
          </p:cNvPr>
          <p:cNvSpPr>
            <a:spLocks noGrp="1"/>
          </p:cNvSpPr>
          <p:nvPr>
            <p:ph sz="quarter" idx="21" hasCustomPrompt="1"/>
          </p:nvPr>
        </p:nvSpPr>
        <p:spPr>
          <a:xfrm>
            <a:off x="2495551" y="2186453"/>
            <a:ext cx="6270803" cy="3219133"/>
          </a:xfrm>
        </p:spPr>
        <p:txBody>
          <a:bodyPr/>
          <a:lstStyle>
            <a:lvl1pPr marL="285750" indent="-28575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600200" indent="-22860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11" name="Text Placeholder 2">
            <a:extLst>
              <a:ext uri="{FF2B5EF4-FFF2-40B4-BE49-F238E27FC236}">
                <a16:creationId xmlns:a16="http://schemas.microsoft.com/office/drawing/2014/main" id="{042A0AA6-40A7-A24D-96A3-6E3B54D9D346}"/>
              </a:ext>
            </a:extLst>
          </p:cNvPr>
          <p:cNvSpPr>
            <a:spLocks noGrp="1"/>
          </p:cNvSpPr>
          <p:nvPr>
            <p:ph type="body" sz="quarter" idx="22"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023897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990600"/>
            <a:ext cx="6270802" cy="1166518"/>
          </a:xfrm>
        </p:spPr>
        <p:txBody>
          <a:bodyPr/>
          <a:lstStyle>
            <a:lvl1pPr marL="285750" indent="-285750">
              <a:buFont typeface="Arial" panose="020B0604020202020204" pitchFamily="34" charset="0"/>
              <a:buChar char="•"/>
              <a:tabLst/>
              <a:defRPr sz="1800" b="1" i="0" baseline="0">
                <a:solidFill>
                  <a:srgbClr val="666666"/>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3" name="Text Placeholder 12"/>
          <p:cNvSpPr>
            <a:spLocks noGrp="1"/>
          </p:cNvSpPr>
          <p:nvPr>
            <p:ph type="body" sz="quarter" idx="18" hasCustomPrompt="1"/>
          </p:nvPr>
        </p:nvSpPr>
        <p:spPr>
          <a:xfrm>
            <a:off x="2495551" y="609600"/>
            <a:ext cx="6270625" cy="381000"/>
          </a:xfrm>
        </p:spPr>
        <p:txBody>
          <a:bodyPr>
            <a:no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BCEE2F4-2109-D141-BDFB-7E5B025D3A8F}"/>
              </a:ext>
            </a:extLst>
          </p:cNvPr>
          <p:cNvSpPr>
            <a:spLocks noGrp="1"/>
          </p:cNvSpPr>
          <p:nvPr>
            <p:ph sz="quarter" idx="21" hasCustomPrompt="1"/>
          </p:nvPr>
        </p:nvSpPr>
        <p:spPr>
          <a:xfrm>
            <a:off x="2495551" y="2186453"/>
            <a:ext cx="6270803" cy="3219133"/>
          </a:xfrm>
        </p:spPr>
        <p:txBody>
          <a:bodyPr/>
          <a:lstStyle>
            <a:lvl1pPr marL="285750" indent="-28575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600200" indent="-22860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11" name="Text Placeholder 2">
            <a:extLst>
              <a:ext uri="{FF2B5EF4-FFF2-40B4-BE49-F238E27FC236}">
                <a16:creationId xmlns:a16="http://schemas.microsoft.com/office/drawing/2014/main" id="{CC8C99C0-BC5B-7C4E-BA7F-ADCB6735CC9F}"/>
              </a:ext>
            </a:extLst>
          </p:cNvPr>
          <p:cNvSpPr>
            <a:spLocks noGrp="1"/>
          </p:cNvSpPr>
          <p:nvPr>
            <p:ph type="body" sz="quarter" idx="22"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013650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P Side Header, Two Tier Horizontal Header and Content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4" name="Text Placeholder 3"/>
          <p:cNvSpPr>
            <a:spLocks noGrp="1"/>
          </p:cNvSpPr>
          <p:nvPr>
            <p:ph type="body" sz="quarter" idx="17" hasCustomPrompt="1"/>
          </p:nvPr>
        </p:nvSpPr>
        <p:spPr>
          <a:xfrm>
            <a:off x="2708565" y="569915"/>
            <a:ext cx="6130636" cy="381000"/>
          </a:xfrm>
        </p:spPr>
        <p:txBody>
          <a:bodyPr>
            <a:normAutofit/>
          </a:bodyPr>
          <a:lstStyle>
            <a:lvl1pPr marL="0" indent="0" algn="l">
              <a:buFontTx/>
              <a:buNone/>
              <a:defRPr sz="2000" baseline="0">
                <a:solidFill>
                  <a:srgbClr val="2D5986"/>
                </a:solidFill>
                <a:latin typeface="+mj-lt"/>
                <a:ea typeface="Helvetica Neue" panose="02000503000000020004" pitchFamily="2" charset="0"/>
                <a:cs typeface="Helvetica Neue" panose="02000503000000020004" pitchFamily="2" charset="0"/>
              </a:defRPr>
            </a:lvl1pPr>
            <a:lvl2pPr>
              <a:defRPr/>
            </a:lvl2pPr>
            <a:lvl3pPr>
              <a:defRPr/>
            </a:lvl3pPr>
            <a:lvl4pPr>
              <a:defRPr/>
            </a:lvl4pPr>
          </a:lstStyle>
          <a:p>
            <a:pPr lvl="0"/>
            <a:r>
              <a:rPr lang="en-US" dirty="0"/>
              <a:t>Click to Edit Master Text Style</a:t>
            </a:r>
          </a:p>
          <a:p>
            <a:pPr lvl="0"/>
            <a:endParaRPr lang="en-US" dirty="0"/>
          </a:p>
        </p:txBody>
      </p:sp>
      <p:sp>
        <p:nvSpPr>
          <p:cNvPr id="13" name="Text Placeholder 3"/>
          <p:cNvSpPr>
            <a:spLocks noGrp="1"/>
          </p:cNvSpPr>
          <p:nvPr>
            <p:ph type="body" sz="quarter" idx="19" hasCustomPrompt="1"/>
          </p:nvPr>
        </p:nvSpPr>
        <p:spPr>
          <a:xfrm>
            <a:off x="2708564" y="3003589"/>
            <a:ext cx="6130636" cy="393622"/>
          </a:xfrm>
        </p:spPr>
        <p:txBody>
          <a:bodyPr>
            <a:normAutofit/>
          </a:bodyPr>
          <a:lstStyle>
            <a:lvl1pPr marL="0" indent="0" algn="l">
              <a:buFontTx/>
              <a:buNone/>
              <a:defRPr sz="2000"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a:t>
            </a:r>
          </a:p>
          <a:p>
            <a:pPr lvl="0"/>
            <a:endParaRPr lang="en-US" dirty="0"/>
          </a:p>
          <a:p>
            <a:pPr lvl="0"/>
            <a:endParaRPr lang="en-US" dirty="0"/>
          </a:p>
          <a:p>
            <a:pPr lvl="0"/>
            <a:endParaRPr lang="en-US" dirty="0"/>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40"/>
          <p:cNvSpPr>
            <a:spLocks noGrp="1"/>
          </p:cNvSpPr>
          <p:nvPr>
            <p:ph type="body" sz="quarter" idx="15" hasCustomPrompt="1"/>
          </p:nvPr>
        </p:nvSpPr>
        <p:spPr>
          <a:xfrm>
            <a:off x="152400" y="2530858"/>
            <a:ext cx="1981200" cy="669542"/>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10" name="Text Placeholder 2">
            <a:extLst>
              <a:ext uri="{FF2B5EF4-FFF2-40B4-BE49-F238E27FC236}">
                <a16:creationId xmlns:a16="http://schemas.microsoft.com/office/drawing/2014/main" id="{F036A967-8569-084E-8153-38C74615D8F3}"/>
              </a:ext>
            </a:extLst>
          </p:cNvPr>
          <p:cNvSpPr>
            <a:spLocks noGrp="1"/>
          </p:cNvSpPr>
          <p:nvPr>
            <p:ph type="body" sz="quarter" idx="20"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4" name="Content Placeholder 5">
            <a:extLst>
              <a:ext uri="{FF2B5EF4-FFF2-40B4-BE49-F238E27FC236}">
                <a16:creationId xmlns:a16="http://schemas.microsoft.com/office/drawing/2014/main" id="{87B07742-3F72-6C42-A7DD-D69E1E537141}"/>
              </a:ext>
            </a:extLst>
          </p:cNvPr>
          <p:cNvSpPr>
            <a:spLocks noGrp="1"/>
          </p:cNvSpPr>
          <p:nvPr>
            <p:ph sz="quarter" idx="21" hasCustomPrompt="1"/>
          </p:nvPr>
        </p:nvSpPr>
        <p:spPr>
          <a:xfrm>
            <a:off x="2708563" y="948446"/>
            <a:ext cx="6130636" cy="2023354"/>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2"/>
            <a:endParaRPr lang="en-US" dirty="0"/>
          </a:p>
          <a:p>
            <a:pPr lvl="3"/>
            <a:endParaRPr lang="en-US" dirty="0"/>
          </a:p>
          <a:p>
            <a:pPr lvl="3"/>
            <a:endParaRPr lang="en-US" dirty="0"/>
          </a:p>
          <a:p>
            <a:pPr lvl="3"/>
            <a:endParaRPr lang="en-US" dirty="0"/>
          </a:p>
          <a:p>
            <a:pPr lvl="3"/>
            <a:endParaRPr lang="en-US" dirty="0"/>
          </a:p>
        </p:txBody>
      </p:sp>
      <p:sp>
        <p:nvSpPr>
          <p:cNvPr id="17" name="Content Placeholder 5">
            <a:extLst>
              <a:ext uri="{FF2B5EF4-FFF2-40B4-BE49-F238E27FC236}">
                <a16:creationId xmlns:a16="http://schemas.microsoft.com/office/drawing/2014/main" id="{FB9C4B67-2086-CF4F-894E-418E9389445D}"/>
              </a:ext>
            </a:extLst>
          </p:cNvPr>
          <p:cNvSpPr>
            <a:spLocks noGrp="1"/>
          </p:cNvSpPr>
          <p:nvPr>
            <p:ph sz="quarter" idx="22" hasCustomPrompt="1"/>
          </p:nvPr>
        </p:nvSpPr>
        <p:spPr>
          <a:xfrm>
            <a:off x="2708563" y="3411144"/>
            <a:ext cx="6130636" cy="2023354"/>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2"/>
            <a:endParaRPr lang="en-US" dirty="0"/>
          </a:p>
          <a:p>
            <a:pPr lvl="3"/>
            <a:endParaRPr lang="en-US" dirty="0"/>
          </a:p>
          <a:p>
            <a:pPr lvl="3"/>
            <a:endParaRPr lang="en-US" dirty="0"/>
          </a:p>
          <a:p>
            <a:pPr lvl="3"/>
            <a:endParaRPr lang="en-US" dirty="0"/>
          </a:p>
          <a:p>
            <a:pPr lvl="3"/>
            <a:endParaRPr lang="en-US" dirty="0"/>
          </a:p>
        </p:txBody>
      </p:sp>
    </p:spTree>
    <p:extLst>
      <p:ext uri="{BB962C8B-B14F-4D97-AF65-F5344CB8AC3E}">
        <p14:creationId xmlns:p14="http://schemas.microsoft.com/office/powerpoint/2010/main" val="1162841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Top Header - Sing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04800"/>
            <a:ext cx="7981950" cy="549274"/>
          </a:xfrm>
        </p:spPr>
        <p:txBody>
          <a:bodyPr>
            <a:normAutofit/>
          </a:bodyPr>
          <a:lstStyle>
            <a:lvl1pP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sp>
        <p:nvSpPr>
          <p:cNvPr id="6" name="Content Placeholder 5"/>
          <p:cNvSpPr>
            <a:spLocks noGrp="1"/>
          </p:cNvSpPr>
          <p:nvPr>
            <p:ph sz="quarter" idx="12" hasCustomPrompt="1"/>
          </p:nvPr>
        </p:nvSpPr>
        <p:spPr>
          <a:xfrm>
            <a:off x="628650" y="990600"/>
            <a:ext cx="7981950" cy="3962400"/>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 </a:t>
            </a:r>
          </a:p>
          <a:p>
            <a:pPr lvl="2"/>
            <a:endParaRPr lang="en-US" dirty="0"/>
          </a:p>
          <a:p>
            <a:pPr lvl="3"/>
            <a:endParaRPr lang="en-US" dirty="0"/>
          </a:p>
          <a:p>
            <a:pPr lvl="3"/>
            <a:endParaRPr lang="en-US" dirty="0"/>
          </a:p>
          <a:p>
            <a:pPr lvl="3"/>
            <a:endParaRPr lang="en-US" dirty="0"/>
          </a:p>
          <a:p>
            <a:pPr lvl="3"/>
            <a:endParaRPr lang="en-US" dirty="0"/>
          </a:p>
        </p:txBody>
      </p:sp>
      <p:sp>
        <p:nvSpPr>
          <p:cNvPr id="7" name="Text Placeholder 2">
            <a:extLst>
              <a:ext uri="{FF2B5EF4-FFF2-40B4-BE49-F238E27FC236}">
                <a16:creationId xmlns:a16="http://schemas.microsoft.com/office/drawing/2014/main" id="{308B2A4E-C5A3-6A48-A901-B720CBAECCDC}"/>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400503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1A20-66FA-4ECC-B519-95A607FBD7A6}"/>
              </a:ext>
            </a:extLst>
          </p:cNvPr>
          <p:cNvSpPr>
            <a:spLocks noGrp="1"/>
          </p:cNvSpPr>
          <p:nvPr>
            <p:ph type="title"/>
          </p:nvPr>
        </p:nvSpPr>
        <p:spPr>
          <a:xfrm>
            <a:off x="628650" y="411161"/>
            <a:ext cx="7886700" cy="503239"/>
          </a:xfrm>
        </p:spPr>
        <p:txBody>
          <a:bodyPr>
            <a:normAutofit/>
          </a:bodyPr>
          <a:lstStyle>
            <a:lvl1pPr>
              <a:defRPr sz="2000">
                <a:solidFill>
                  <a:srgbClr val="376087"/>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A1298499-94A7-48E4-8350-3D9848157E4C}"/>
              </a:ext>
            </a:extLst>
          </p:cNvPr>
          <p:cNvSpPr>
            <a:spLocks noGrp="1"/>
          </p:cNvSpPr>
          <p:nvPr>
            <p:ph type="sldNum" sz="quarter" idx="10"/>
          </p:nvPr>
        </p:nvSpPr>
        <p:spPr/>
        <p:txBody>
          <a:bodyPr/>
          <a:lstStyle/>
          <a:p>
            <a:fld id="{9B7486C5-B833-574C-9F2F-A24B69D4695D}" type="slidenum">
              <a:rPr lang="en-US" smtClean="0"/>
              <a:pPr/>
              <a:t>‹#›</a:t>
            </a:fld>
            <a:endParaRPr lang="en-US" dirty="0"/>
          </a:p>
        </p:txBody>
      </p:sp>
      <p:sp>
        <p:nvSpPr>
          <p:cNvPr id="5" name="Table Placeholder 4">
            <a:extLst>
              <a:ext uri="{FF2B5EF4-FFF2-40B4-BE49-F238E27FC236}">
                <a16:creationId xmlns:a16="http://schemas.microsoft.com/office/drawing/2014/main" id="{356633C7-930D-4D29-BC55-F4719364813C}"/>
              </a:ext>
            </a:extLst>
          </p:cNvPr>
          <p:cNvSpPr>
            <a:spLocks noGrp="1"/>
          </p:cNvSpPr>
          <p:nvPr>
            <p:ph type="tbl" sz="quarter" idx="11"/>
          </p:nvPr>
        </p:nvSpPr>
        <p:spPr>
          <a:xfrm>
            <a:off x="1371600" y="914400"/>
            <a:ext cx="6423804" cy="4343400"/>
          </a:xfrm>
        </p:spPr>
        <p:txBody>
          <a:bodyPr/>
          <a:lstStyle/>
          <a:p>
            <a:endParaRPr lang="en-US"/>
          </a:p>
        </p:txBody>
      </p:sp>
      <p:sp>
        <p:nvSpPr>
          <p:cNvPr id="6" name="Text Placeholder 2">
            <a:extLst>
              <a:ext uri="{FF2B5EF4-FFF2-40B4-BE49-F238E27FC236}">
                <a16:creationId xmlns:a16="http://schemas.microsoft.com/office/drawing/2014/main" id="{F9374DE6-473D-4D66-B900-E749E9201E55}"/>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962612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7"/>
            <a:ext cx="7886700" cy="633702"/>
          </a:xfrm>
        </p:spPr>
        <p:txBody>
          <a:bodyPr>
            <a:normAutofit/>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13" name="Text Placeholder 2">
            <a:extLst>
              <a:ext uri="{FF2B5EF4-FFF2-40B4-BE49-F238E27FC236}">
                <a16:creationId xmlns:a16="http://schemas.microsoft.com/office/drawing/2014/main" id="{2A1ADCEA-C411-574A-9EDC-05AC8ABD764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graphicFrame>
        <p:nvGraphicFramePr>
          <p:cNvPr id="5" name="Table 4">
            <a:extLst>
              <a:ext uri="{FF2B5EF4-FFF2-40B4-BE49-F238E27FC236}">
                <a16:creationId xmlns:a16="http://schemas.microsoft.com/office/drawing/2014/main" id="{35DB3074-BDD2-4C5A-B703-E5F6C9571F6A}"/>
              </a:ext>
            </a:extLst>
          </p:cNvPr>
          <p:cNvGraphicFramePr>
            <a:graphicFrameLocks noGrp="1"/>
          </p:cNvGraphicFramePr>
          <p:nvPr userDrawn="1">
            <p:extLst>
              <p:ext uri="{D42A27DB-BD31-4B8C-83A1-F6EECF244321}">
                <p14:modId xmlns:p14="http://schemas.microsoft.com/office/powerpoint/2010/main" val="3625521712"/>
              </p:ext>
            </p:extLst>
          </p:nvPr>
        </p:nvGraphicFramePr>
        <p:xfrm>
          <a:off x="914400" y="1161085"/>
          <a:ext cx="7315200" cy="40233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92908659"/>
                    </a:ext>
                  </a:extLst>
                </a:gridCol>
                <a:gridCol w="3657600">
                  <a:extLst>
                    <a:ext uri="{9D8B030D-6E8A-4147-A177-3AD203B41FA5}">
                      <a16:colId xmlns:a16="http://schemas.microsoft.com/office/drawing/2014/main" val="3435441082"/>
                    </a:ext>
                  </a:extLst>
                </a:gridCol>
              </a:tblGrid>
              <a:tr h="3058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2D5986"/>
                        </a:solidFill>
                        <a:latin typeface="Helvetica" panose="020B0604020202020204" pitchFamily="34" charset="0"/>
                        <a:cs typeface="Helvetica"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454143"/>
                  </a:ext>
                </a:extLst>
              </a:tr>
              <a:tr h="1200049">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3075890"/>
                  </a:ext>
                </a:extLst>
              </a:tr>
            </a:tbl>
          </a:graphicData>
        </a:graphic>
      </p:graphicFrame>
      <p:sp>
        <p:nvSpPr>
          <p:cNvPr id="14" name="Text Placeholder 2">
            <a:extLst>
              <a:ext uri="{FF2B5EF4-FFF2-40B4-BE49-F238E27FC236}">
                <a16:creationId xmlns:a16="http://schemas.microsoft.com/office/drawing/2014/main" id="{0356A2CB-9099-4484-A080-05576775E5E5}"/>
              </a:ext>
            </a:extLst>
          </p:cNvPr>
          <p:cNvSpPr>
            <a:spLocks noGrp="1"/>
          </p:cNvSpPr>
          <p:nvPr>
            <p:ph type="body" idx="1" hasCustomPrompt="1"/>
          </p:nvPr>
        </p:nvSpPr>
        <p:spPr>
          <a:xfrm>
            <a:off x="914400" y="1161084"/>
            <a:ext cx="3657600" cy="371146"/>
          </a:xfrm>
        </p:spPr>
        <p:txBody>
          <a:bodyPr anchor="b">
            <a:normAutofit/>
          </a:bodyPr>
          <a:lstStyle>
            <a:lvl1pPr marL="0" indent="0" algn="ctr">
              <a:buNone/>
              <a:defRPr sz="1800" b="1" u="none"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2">
            <a:extLst>
              <a:ext uri="{FF2B5EF4-FFF2-40B4-BE49-F238E27FC236}">
                <a16:creationId xmlns:a16="http://schemas.microsoft.com/office/drawing/2014/main" id="{E269F45B-4FB3-4E8C-8C1C-D1256547F49B}"/>
              </a:ext>
            </a:extLst>
          </p:cNvPr>
          <p:cNvSpPr>
            <a:spLocks noGrp="1"/>
          </p:cNvSpPr>
          <p:nvPr>
            <p:ph type="body" idx="19" hasCustomPrompt="1"/>
          </p:nvPr>
        </p:nvSpPr>
        <p:spPr>
          <a:xfrm>
            <a:off x="4572000" y="1152854"/>
            <a:ext cx="3657600" cy="371146"/>
          </a:xfrm>
        </p:spPr>
        <p:txBody>
          <a:bodyPr anchor="b">
            <a:normAutofit/>
          </a:bodyPr>
          <a:lstStyle>
            <a:lvl1pPr marL="0" indent="0" algn="ctr">
              <a:buNone/>
              <a:defRPr sz="1800" b="1" u="none"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6" name="Content Placeholder 3">
            <a:extLst>
              <a:ext uri="{FF2B5EF4-FFF2-40B4-BE49-F238E27FC236}">
                <a16:creationId xmlns:a16="http://schemas.microsoft.com/office/drawing/2014/main" id="{75F07781-3447-45F6-A2CA-6640E1CF3F9D}"/>
              </a:ext>
            </a:extLst>
          </p:cNvPr>
          <p:cNvSpPr>
            <a:spLocks noGrp="1"/>
          </p:cNvSpPr>
          <p:nvPr>
            <p:ph sz="quarter" idx="17" hasCustomPrompt="1"/>
          </p:nvPr>
        </p:nvSpPr>
        <p:spPr>
          <a:xfrm>
            <a:off x="918653" y="1524001"/>
            <a:ext cx="3653347" cy="3571544"/>
          </a:xfrm>
          <a:ln>
            <a:solidFill>
              <a:srgbClr val="A6A6A6"/>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
        <p:nvSpPr>
          <p:cNvPr id="21" name="Content Placeholder 3">
            <a:extLst>
              <a:ext uri="{FF2B5EF4-FFF2-40B4-BE49-F238E27FC236}">
                <a16:creationId xmlns:a16="http://schemas.microsoft.com/office/drawing/2014/main" id="{76EC0938-B61B-4F77-8EF0-C21959E64AFE}"/>
              </a:ext>
            </a:extLst>
          </p:cNvPr>
          <p:cNvSpPr>
            <a:spLocks noGrp="1"/>
          </p:cNvSpPr>
          <p:nvPr>
            <p:ph sz="quarter" idx="20" hasCustomPrompt="1"/>
          </p:nvPr>
        </p:nvSpPr>
        <p:spPr>
          <a:xfrm>
            <a:off x="4572000" y="1519886"/>
            <a:ext cx="3653347" cy="3571544"/>
          </a:xfrm>
          <a:ln>
            <a:solidFill>
              <a:srgbClr val="A6A6A6"/>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Tree>
    <p:extLst>
      <p:ext uri="{BB962C8B-B14F-4D97-AF65-F5344CB8AC3E}">
        <p14:creationId xmlns:p14="http://schemas.microsoft.com/office/powerpoint/2010/main" val="3385480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7"/>
            <a:ext cx="7886700" cy="633702"/>
          </a:xfrm>
        </p:spPr>
        <p:txBody>
          <a:bodyPr>
            <a:normAutofit/>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Text Placeholder 2"/>
          <p:cNvSpPr>
            <a:spLocks noGrp="1"/>
          </p:cNvSpPr>
          <p:nvPr>
            <p:ph type="body" idx="1" hasCustomPrompt="1"/>
          </p:nvPr>
        </p:nvSpPr>
        <p:spPr>
          <a:xfrm>
            <a:off x="629842" y="1075030"/>
            <a:ext cx="3868340" cy="457200"/>
          </a:xfrm>
        </p:spPr>
        <p:txBody>
          <a:bodyPr anchor="b">
            <a:normAutofit/>
          </a:bodyPr>
          <a:lstStyle>
            <a:lvl1pPr marL="0" indent="0" algn="ctr">
              <a:buNone/>
              <a:defRPr sz="1800" b="1" u="sng"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hasCustomPrompt="1"/>
          </p:nvPr>
        </p:nvSpPr>
        <p:spPr>
          <a:xfrm>
            <a:off x="635577" y="1524000"/>
            <a:ext cx="3868340" cy="3657599"/>
          </a:xfrm>
        </p:spPr>
        <p:txBody>
          <a:bodyPr/>
          <a:lstStyle>
            <a:lvl1pPr>
              <a:defRPr sz="1600" baseline="0">
                <a:solidFill>
                  <a:srgbClr val="336699"/>
                </a:solidFill>
                <a:latin typeface="+mn-lt"/>
                <a:ea typeface="Helvetica" charset="0"/>
                <a:cs typeface="Helvetica" charset="0"/>
              </a:defRPr>
            </a:lvl1pPr>
            <a:lvl2pPr>
              <a:defRPr sz="1400" baseline="0">
                <a:solidFill>
                  <a:srgbClr val="666666"/>
                </a:solidFill>
                <a:latin typeface="+mn-lt"/>
                <a:ea typeface="Helvetica" charset="0"/>
                <a:cs typeface="Helvetica" charset="0"/>
              </a:defRPr>
            </a:lvl2pPr>
            <a:lvl3pPr>
              <a:defRPr sz="1200" baseline="0">
                <a:solidFill>
                  <a:srgbClr val="666666"/>
                </a:solidFill>
                <a:latin typeface="+mn-lt"/>
                <a:ea typeface="Helvetica" charset="0"/>
                <a:cs typeface="Helvetica" charset="0"/>
              </a:defRPr>
            </a:lvl3pPr>
            <a:lvl4pPr>
              <a:defRPr sz="1000" baseline="0">
                <a:solidFill>
                  <a:srgbClr val="666666"/>
                </a:solidFill>
                <a:latin typeface="+mn-lt"/>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7" name="Rectangle 6">
            <a:extLst>
              <a:ext uri="{FF2B5EF4-FFF2-40B4-BE49-F238E27FC236}">
                <a16:creationId xmlns:a16="http://schemas.microsoft.com/office/drawing/2014/main" id="{2B2D3007-B6F8-3C4D-8075-C06C2DD1638B}"/>
              </a:ext>
            </a:extLst>
          </p:cNvPr>
          <p:cNvSpPr/>
          <p:nvPr userDrawn="1"/>
        </p:nvSpPr>
        <p:spPr>
          <a:xfrm>
            <a:off x="629840" y="1075030"/>
            <a:ext cx="3868342"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Text Placeholder 2">
            <a:extLst>
              <a:ext uri="{FF2B5EF4-FFF2-40B4-BE49-F238E27FC236}">
                <a16:creationId xmlns:a16="http://schemas.microsoft.com/office/drawing/2014/main" id="{2A1ADCEA-C411-574A-9EDC-05AC8ABD764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7" name="Rectangle 16">
            <a:extLst>
              <a:ext uri="{FF2B5EF4-FFF2-40B4-BE49-F238E27FC236}">
                <a16:creationId xmlns:a16="http://schemas.microsoft.com/office/drawing/2014/main" id="{481C6397-8BC2-41B9-B1F4-90009CE0365A}"/>
              </a:ext>
            </a:extLst>
          </p:cNvPr>
          <p:cNvSpPr/>
          <p:nvPr userDrawn="1"/>
        </p:nvSpPr>
        <p:spPr>
          <a:xfrm>
            <a:off x="4639080" y="1071566"/>
            <a:ext cx="3868342"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 name="Text Placeholder 2">
            <a:extLst>
              <a:ext uri="{FF2B5EF4-FFF2-40B4-BE49-F238E27FC236}">
                <a16:creationId xmlns:a16="http://schemas.microsoft.com/office/drawing/2014/main" id="{2213AF36-EA33-4490-8882-96DE6780A23F}"/>
              </a:ext>
            </a:extLst>
          </p:cNvPr>
          <p:cNvSpPr>
            <a:spLocks noGrp="1"/>
          </p:cNvSpPr>
          <p:nvPr>
            <p:ph type="body" idx="19" hasCustomPrompt="1"/>
          </p:nvPr>
        </p:nvSpPr>
        <p:spPr>
          <a:xfrm rot="10800000" flipV="1">
            <a:off x="4657771" y="1066801"/>
            <a:ext cx="3849199" cy="457200"/>
          </a:xfrm>
        </p:spPr>
        <p:txBody>
          <a:bodyPr anchor="b">
            <a:normAutofit/>
          </a:bodyPr>
          <a:lstStyle>
            <a:lvl1pPr marL="0" indent="0" algn="ctr">
              <a:buNone/>
              <a:defRPr sz="1800" b="1" u="sng"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Content Placeholder 3">
            <a:extLst>
              <a:ext uri="{FF2B5EF4-FFF2-40B4-BE49-F238E27FC236}">
                <a16:creationId xmlns:a16="http://schemas.microsoft.com/office/drawing/2014/main" id="{18D05ADA-029D-427F-8060-691CFE17ECAB}"/>
              </a:ext>
            </a:extLst>
          </p:cNvPr>
          <p:cNvSpPr>
            <a:spLocks noGrp="1"/>
          </p:cNvSpPr>
          <p:nvPr>
            <p:ph sz="half" idx="20" hasCustomPrompt="1"/>
          </p:nvPr>
        </p:nvSpPr>
        <p:spPr>
          <a:xfrm>
            <a:off x="4633345" y="1521617"/>
            <a:ext cx="3868340" cy="3657599"/>
          </a:xfrm>
        </p:spPr>
        <p:txBody>
          <a:bodyPr/>
          <a:lstStyle>
            <a:lvl1pPr>
              <a:defRPr sz="1600" baseline="0">
                <a:solidFill>
                  <a:srgbClr val="336699"/>
                </a:solidFill>
                <a:latin typeface="+mn-lt"/>
                <a:ea typeface="Helvetica" charset="0"/>
                <a:cs typeface="Helvetica" charset="0"/>
              </a:defRPr>
            </a:lvl1pPr>
            <a:lvl2pPr>
              <a:defRPr sz="1400" baseline="0">
                <a:solidFill>
                  <a:srgbClr val="666666"/>
                </a:solidFill>
                <a:latin typeface="+mn-lt"/>
                <a:ea typeface="Helvetica" charset="0"/>
                <a:cs typeface="Helvetica" charset="0"/>
              </a:defRPr>
            </a:lvl2pPr>
            <a:lvl3pPr>
              <a:defRPr sz="1200" baseline="0">
                <a:solidFill>
                  <a:srgbClr val="666666"/>
                </a:solidFill>
                <a:latin typeface="+mn-lt"/>
                <a:ea typeface="Helvetica" charset="0"/>
                <a:cs typeface="Helvetica" charset="0"/>
              </a:defRPr>
            </a:lvl3pPr>
            <a:lvl4pPr>
              <a:defRPr sz="1000" baseline="0">
                <a:solidFill>
                  <a:srgbClr val="666666"/>
                </a:solidFill>
                <a:latin typeface="+mn-lt"/>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20" name="Rectangle 19">
            <a:extLst>
              <a:ext uri="{FF2B5EF4-FFF2-40B4-BE49-F238E27FC236}">
                <a16:creationId xmlns:a16="http://schemas.microsoft.com/office/drawing/2014/main" id="{C6235F6E-F67F-4610-9092-0CA53F76B917}"/>
              </a:ext>
            </a:extLst>
          </p:cNvPr>
          <p:cNvSpPr/>
          <p:nvPr userDrawn="1"/>
        </p:nvSpPr>
        <p:spPr>
          <a:xfrm>
            <a:off x="4639080" y="1066800"/>
            <a:ext cx="3875078"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444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P Side Header, Double Column,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74925" y="990601"/>
            <a:ext cx="3063873" cy="4419597"/>
          </a:xfrm>
          <a:ln>
            <a:solidFill>
              <a:srgbClr val="7F7F7F"/>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10" name="Content Placeholder 3"/>
          <p:cNvSpPr>
            <a:spLocks noGrp="1"/>
          </p:cNvSpPr>
          <p:nvPr>
            <p:ph sz="quarter" idx="18" hasCustomPrompt="1"/>
          </p:nvPr>
        </p:nvSpPr>
        <p:spPr>
          <a:xfrm>
            <a:off x="5622925" y="990602"/>
            <a:ext cx="3063875" cy="4419596"/>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6" name="Text Placeholder 5"/>
          <p:cNvSpPr>
            <a:spLocks noGrp="1"/>
          </p:cNvSpPr>
          <p:nvPr>
            <p:ph type="body" sz="quarter" idx="20" hasCustomPrompt="1"/>
          </p:nvPr>
        </p:nvSpPr>
        <p:spPr>
          <a:xfrm>
            <a:off x="2582862" y="533400"/>
            <a:ext cx="6111875" cy="457201"/>
          </a:xfrm>
        </p:spPr>
        <p:txBody>
          <a:bodyPr anchor="ctr" anchorCtr="0"/>
          <a:lstStyle>
            <a:lvl1pPr marL="0" indent="0" algn="ctr">
              <a:buFontTx/>
              <a:buNone/>
              <a:defRPr sz="2000" baseline="0">
                <a:solidFill>
                  <a:srgbClr val="2D5986"/>
                </a:solidFill>
              </a:defRPr>
            </a:lvl1pPr>
          </a:lstStyle>
          <a:p>
            <a:pPr lvl="0"/>
            <a:r>
              <a:rPr lang="en-US" dirty="0"/>
              <a:t>Click to Edit Master Text Style</a:t>
            </a:r>
          </a:p>
        </p:txBody>
      </p:sp>
      <p:sp>
        <p:nvSpPr>
          <p:cNvPr id="2" name="Rectangle 1">
            <a:extLst>
              <a:ext uri="{FF2B5EF4-FFF2-40B4-BE49-F238E27FC236}">
                <a16:creationId xmlns:a16="http://schemas.microsoft.com/office/drawing/2014/main" id="{57BC0805-8D14-B64B-9D15-19691AECCC30}"/>
              </a:ext>
            </a:extLst>
          </p:cNvPr>
          <p:cNvSpPr/>
          <p:nvPr userDrawn="1"/>
        </p:nvSpPr>
        <p:spPr>
          <a:xfrm>
            <a:off x="2574925" y="990601"/>
            <a:ext cx="3048000" cy="44195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Rectangle 13">
            <a:extLst>
              <a:ext uri="{FF2B5EF4-FFF2-40B4-BE49-F238E27FC236}">
                <a16:creationId xmlns:a16="http://schemas.microsoft.com/office/drawing/2014/main" id="{25DC05FA-06A8-0B4B-A022-F6AD5BF2E05C}"/>
              </a:ext>
            </a:extLst>
          </p:cNvPr>
          <p:cNvSpPr/>
          <p:nvPr userDrawn="1"/>
        </p:nvSpPr>
        <p:spPr>
          <a:xfrm>
            <a:off x="5662613" y="990600"/>
            <a:ext cx="3048000" cy="44195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F4B4F23A-227E-ED40-87D2-5C38C2DDC27C}"/>
              </a:ext>
            </a:extLst>
          </p:cNvPr>
          <p:cNvSpPr/>
          <p:nvPr userDrawn="1"/>
        </p:nvSpPr>
        <p:spPr>
          <a:xfrm>
            <a:off x="2559049" y="533400"/>
            <a:ext cx="6135688" cy="457200"/>
          </a:xfrm>
          <a:prstGeom prst="rect">
            <a:avLst/>
          </a:prstGeom>
          <a:no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 Placeholder 2">
            <a:extLst>
              <a:ext uri="{FF2B5EF4-FFF2-40B4-BE49-F238E27FC236}">
                <a16:creationId xmlns:a16="http://schemas.microsoft.com/office/drawing/2014/main" id="{67C01E76-D860-9349-AE9D-41E9DC44F06E}"/>
              </a:ext>
            </a:extLst>
          </p:cNvPr>
          <p:cNvSpPr>
            <a:spLocks noGrp="1"/>
          </p:cNvSpPr>
          <p:nvPr>
            <p:ph type="body" sz="quarter" idx="21"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2813536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P Side Header, Double Column, Centered Sub-Heads,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74925" y="990599"/>
            <a:ext cx="3063875" cy="4419601"/>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
        <p:nvSpPr>
          <p:cNvPr id="3" name="Text Placeholder 2"/>
          <p:cNvSpPr>
            <a:spLocks noGrp="1"/>
          </p:cNvSpPr>
          <p:nvPr>
            <p:ph type="body" sz="quarter" idx="20" hasCustomPrompt="1"/>
          </p:nvPr>
        </p:nvSpPr>
        <p:spPr>
          <a:xfrm>
            <a:off x="2574924" y="533400"/>
            <a:ext cx="3063875" cy="457199"/>
          </a:xfrm>
        </p:spPr>
        <p:txBody>
          <a:bodyPr anchor="ctr" anchorCtr="0">
            <a:noAutofit/>
          </a:bodyPr>
          <a:lstStyle>
            <a:lvl1pPr marL="0" indent="0" algn="ctr">
              <a:buFontTx/>
              <a:buNone/>
              <a:defRPr sz="2000" u="sng"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a:t>
            </a:r>
          </a:p>
        </p:txBody>
      </p:sp>
      <p:sp>
        <p:nvSpPr>
          <p:cNvPr id="11" name="Content Placeholder 3"/>
          <p:cNvSpPr>
            <a:spLocks noGrp="1"/>
          </p:cNvSpPr>
          <p:nvPr>
            <p:ph sz="quarter" idx="21" hasCustomPrompt="1"/>
          </p:nvPr>
        </p:nvSpPr>
        <p:spPr>
          <a:xfrm>
            <a:off x="5638801" y="990600"/>
            <a:ext cx="3063875" cy="44196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14" name="Text Placeholder 2"/>
          <p:cNvSpPr>
            <a:spLocks noGrp="1"/>
          </p:cNvSpPr>
          <p:nvPr>
            <p:ph type="body" sz="quarter" idx="22" hasCustomPrompt="1"/>
          </p:nvPr>
        </p:nvSpPr>
        <p:spPr>
          <a:xfrm>
            <a:off x="5638800" y="533399"/>
            <a:ext cx="3063875" cy="457201"/>
          </a:xfrm>
        </p:spPr>
        <p:txBody>
          <a:bodyPr anchor="ctr" anchorCtr="0">
            <a:noAutofit/>
          </a:bodyPr>
          <a:lstStyle>
            <a:lvl1pPr marL="0" indent="0" algn="ctr">
              <a:buFontTx/>
              <a:buNone/>
              <a:defRPr sz="2000" u="sng"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a:t>
            </a:r>
          </a:p>
        </p:txBody>
      </p:sp>
      <p:sp>
        <p:nvSpPr>
          <p:cNvPr id="2" name="Rectangle 1">
            <a:extLst>
              <a:ext uri="{FF2B5EF4-FFF2-40B4-BE49-F238E27FC236}">
                <a16:creationId xmlns:a16="http://schemas.microsoft.com/office/drawing/2014/main" id="{E3E248EC-161D-5042-AAA3-FF7CD646FF35}"/>
              </a:ext>
            </a:extLst>
          </p:cNvPr>
          <p:cNvSpPr/>
          <p:nvPr userDrawn="1"/>
        </p:nvSpPr>
        <p:spPr>
          <a:xfrm>
            <a:off x="2574924" y="533396"/>
            <a:ext cx="3063875" cy="4876804"/>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Rectangle 14">
            <a:extLst>
              <a:ext uri="{FF2B5EF4-FFF2-40B4-BE49-F238E27FC236}">
                <a16:creationId xmlns:a16="http://schemas.microsoft.com/office/drawing/2014/main" id="{6DA0DBF3-40D7-1842-A103-D3DFBA29F85E}"/>
              </a:ext>
            </a:extLst>
          </p:cNvPr>
          <p:cNvSpPr/>
          <p:nvPr userDrawn="1"/>
        </p:nvSpPr>
        <p:spPr>
          <a:xfrm>
            <a:off x="5638799" y="533396"/>
            <a:ext cx="3063877" cy="487680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 Placeholder 2">
            <a:extLst>
              <a:ext uri="{FF2B5EF4-FFF2-40B4-BE49-F238E27FC236}">
                <a16:creationId xmlns:a16="http://schemas.microsoft.com/office/drawing/2014/main" id="{DBB8BDCB-EC56-A145-A6AE-248095EC342E}"/>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76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P Quad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67000" y="381000"/>
            <a:ext cx="5791200" cy="473074"/>
          </a:xfrm>
        </p:spPr>
        <p:txBody>
          <a:bodyPr/>
          <a:lstStyle>
            <a:lvl1pPr>
              <a:defRPr sz="2000"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hasCustomPrompt="1"/>
          </p:nvPr>
        </p:nvSpPr>
        <p:spPr>
          <a:xfrm>
            <a:off x="2667000" y="1219200"/>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5" name="Content Placeholder 2"/>
          <p:cNvSpPr>
            <a:spLocks noGrp="1"/>
          </p:cNvSpPr>
          <p:nvPr>
            <p:ph idx="33" hasCustomPrompt="1"/>
          </p:nvPr>
        </p:nvSpPr>
        <p:spPr>
          <a:xfrm>
            <a:off x="2667000" y="3212234"/>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7" name="Text Placeholder 4">
            <a:extLst>
              <a:ext uri="{FF2B5EF4-FFF2-40B4-BE49-F238E27FC236}">
                <a16:creationId xmlns:a16="http://schemas.microsoft.com/office/drawing/2014/main" id="{094084DF-EF70-E64F-9246-D8D8D3903475}"/>
              </a:ext>
            </a:extLst>
          </p:cNvPr>
          <p:cNvSpPr>
            <a:spLocks noGrp="1"/>
          </p:cNvSpPr>
          <p:nvPr>
            <p:ph type="body" sz="quarter" idx="34" hasCustomPrompt="1"/>
          </p:nvPr>
        </p:nvSpPr>
        <p:spPr>
          <a:xfrm>
            <a:off x="2667000" y="3593233"/>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7" name="Content Placeholder 2">
            <a:extLst>
              <a:ext uri="{FF2B5EF4-FFF2-40B4-BE49-F238E27FC236}">
                <a16:creationId xmlns:a16="http://schemas.microsoft.com/office/drawing/2014/main" id="{0D9C7894-2A7F-8A4F-B7A5-69039786C36D}"/>
              </a:ext>
            </a:extLst>
          </p:cNvPr>
          <p:cNvSpPr>
            <a:spLocks noGrp="1"/>
          </p:cNvSpPr>
          <p:nvPr>
            <p:ph idx="38" hasCustomPrompt="1"/>
          </p:nvPr>
        </p:nvSpPr>
        <p:spPr>
          <a:xfrm>
            <a:off x="5638800" y="3212233"/>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8" name="Text Placeholder 4">
            <a:extLst>
              <a:ext uri="{FF2B5EF4-FFF2-40B4-BE49-F238E27FC236}">
                <a16:creationId xmlns:a16="http://schemas.microsoft.com/office/drawing/2014/main" id="{38CD47EB-65DB-C445-9921-7F35AA0BBEC3}"/>
              </a:ext>
            </a:extLst>
          </p:cNvPr>
          <p:cNvSpPr>
            <a:spLocks noGrp="1"/>
          </p:cNvSpPr>
          <p:nvPr>
            <p:ph type="body" sz="quarter" idx="39" hasCustomPrompt="1"/>
          </p:nvPr>
        </p:nvSpPr>
        <p:spPr>
          <a:xfrm>
            <a:off x="5638800" y="3593232"/>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4" name="Rectangle 3">
            <a:extLst>
              <a:ext uri="{FF2B5EF4-FFF2-40B4-BE49-F238E27FC236}">
                <a16:creationId xmlns:a16="http://schemas.microsoft.com/office/drawing/2014/main" id="{23270ACA-E636-2C42-9B95-C72D9CE62947}"/>
              </a:ext>
            </a:extLst>
          </p:cNvPr>
          <p:cNvSpPr/>
          <p:nvPr userDrawn="1"/>
        </p:nvSpPr>
        <p:spPr>
          <a:xfrm>
            <a:off x="2667000" y="838200"/>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 name="Rectangle 29">
            <a:extLst>
              <a:ext uri="{FF2B5EF4-FFF2-40B4-BE49-F238E27FC236}">
                <a16:creationId xmlns:a16="http://schemas.microsoft.com/office/drawing/2014/main" id="{66A2CEB7-CB13-604B-90A2-80EAEC9D46D8}"/>
              </a:ext>
            </a:extLst>
          </p:cNvPr>
          <p:cNvSpPr/>
          <p:nvPr userDrawn="1"/>
        </p:nvSpPr>
        <p:spPr>
          <a:xfrm>
            <a:off x="2667000" y="3212233"/>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 name="Rectangle 30">
            <a:extLst>
              <a:ext uri="{FF2B5EF4-FFF2-40B4-BE49-F238E27FC236}">
                <a16:creationId xmlns:a16="http://schemas.microsoft.com/office/drawing/2014/main" id="{D5F0F1C9-C52E-5A45-BD09-EE5AF7BF64CB}"/>
              </a:ext>
            </a:extLst>
          </p:cNvPr>
          <p:cNvSpPr/>
          <p:nvPr userDrawn="1"/>
        </p:nvSpPr>
        <p:spPr>
          <a:xfrm>
            <a:off x="5638800" y="3212233"/>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 name="Text Placeholder 2">
            <a:extLst>
              <a:ext uri="{FF2B5EF4-FFF2-40B4-BE49-F238E27FC236}">
                <a16:creationId xmlns:a16="http://schemas.microsoft.com/office/drawing/2014/main" id="{A83F8F72-4BC7-3643-A4C7-5BAA7ADCD997}"/>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23" name="Content Placeholder 2">
            <a:extLst>
              <a:ext uri="{FF2B5EF4-FFF2-40B4-BE49-F238E27FC236}">
                <a16:creationId xmlns:a16="http://schemas.microsoft.com/office/drawing/2014/main" id="{3061873C-B84F-2B48-852B-14495B469027}"/>
              </a:ext>
            </a:extLst>
          </p:cNvPr>
          <p:cNvSpPr>
            <a:spLocks noGrp="1"/>
          </p:cNvSpPr>
          <p:nvPr>
            <p:ph idx="40" hasCustomPrompt="1"/>
          </p:nvPr>
        </p:nvSpPr>
        <p:spPr>
          <a:xfrm>
            <a:off x="5638800" y="838201"/>
            <a:ext cx="2819400" cy="380999"/>
          </a:xfrm>
          <a:ln>
            <a:noFill/>
          </a:ln>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u="sng">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4" name="Rectangle 23">
            <a:extLst>
              <a:ext uri="{FF2B5EF4-FFF2-40B4-BE49-F238E27FC236}">
                <a16:creationId xmlns:a16="http://schemas.microsoft.com/office/drawing/2014/main" id="{4FADA85B-5B85-1941-B31F-C0E0E1A42E74}"/>
              </a:ext>
            </a:extLst>
          </p:cNvPr>
          <p:cNvSpPr/>
          <p:nvPr userDrawn="1"/>
        </p:nvSpPr>
        <p:spPr>
          <a:xfrm>
            <a:off x="5638800" y="838199"/>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Text Placeholder 4">
            <a:extLst>
              <a:ext uri="{FF2B5EF4-FFF2-40B4-BE49-F238E27FC236}">
                <a16:creationId xmlns:a16="http://schemas.microsoft.com/office/drawing/2014/main" id="{B1B6FB01-FA5A-734A-BDF5-217042E682E7}"/>
              </a:ext>
            </a:extLst>
          </p:cNvPr>
          <p:cNvSpPr>
            <a:spLocks noGrp="1"/>
          </p:cNvSpPr>
          <p:nvPr>
            <p:ph type="body" sz="quarter" idx="41" hasCustomPrompt="1"/>
          </p:nvPr>
        </p:nvSpPr>
        <p:spPr>
          <a:xfrm>
            <a:off x="5638800" y="1192934"/>
            <a:ext cx="2819400" cy="1828800"/>
          </a:xfrm>
          <a:ln>
            <a:noFill/>
          </a:ln>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Tree>
    <p:extLst>
      <p:ext uri="{BB962C8B-B14F-4D97-AF65-F5344CB8AC3E}">
        <p14:creationId xmlns:p14="http://schemas.microsoft.com/office/powerpoint/2010/main" val="1693177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P Quad Cros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86050" y="381000"/>
            <a:ext cx="5829300" cy="473074"/>
          </a:xfrm>
        </p:spPr>
        <p:txBody>
          <a:bodyPr/>
          <a:lstStyle>
            <a:lvl1pPr>
              <a:defRPr sz="2000" baseline="0">
                <a:solidFill>
                  <a:srgbClr val="376087"/>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59355"/>
            <a:ext cx="1981200" cy="641045"/>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29" hasCustomPrompt="1"/>
          </p:nvPr>
        </p:nvSpPr>
        <p:spPr>
          <a:xfrm>
            <a:off x="5638800" y="838200"/>
            <a:ext cx="2819400" cy="380999"/>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3" name="Content Placeholder 2"/>
          <p:cNvSpPr>
            <a:spLocks noGrp="1"/>
          </p:cNvSpPr>
          <p:nvPr>
            <p:ph idx="31" hasCustomPrompt="1"/>
          </p:nvPr>
        </p:nvSpPr>
        <p:spPr>
          <a:xfrm>
            <a:off x="5638800" y="3032127"/>
            <a:ext cx="2819400" cy="396874"/>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u="sng" baseline="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5" name="Content Placeholder 2"/>
          <p:cNvSpPr>
            <a:spLocks noGrp="1"/>
          </p:cNvSpPr>
          <p:nvPr>
            <p:ph idx="33" hasCustomPrompt="1"/>
          </p:nvPr>
        </p:nvSpPr>
        <p:spPr>
          <a:xfrm>
            <a:off x="2667000" y="3032126"/>
            <a:ext cx="2819400" cy="396873"/>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u="sng" baseline="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6" name="Rectangle 15"/>
          <p:cNvSpPr/>
          <p:nvPr userDrawn="1"/>
        </p:nvSpPr>
        <p:spPr>
          <a:xfrm>
            <a:off x="2667000" y="2895600"/>
            <a:ext cx="5791200" cy="132801"/>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19" name="Rectangle 18"/>
          <p:cNvSpPr/>
          <p:nvPr userDrawn="1"/>
        </p:nvSpPr>
        <p:spPr>
          <a:xfrm rot="5400000">
            <a:off x="3386846" y="2937754"/>
            <a:ext cx="4351507" cy="152400"/>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22" name="Text Placeholder 4">
            <a:extLst>
              <a:ext uri="{FF2B5EF4-FFF2-40B4-BE49-F238E27FC236}">
                <a16:creationId xmlns:a16="http://schemas.microsoft.com/office/drawing/2014/main" id="{F0812444-F11E-E643-B304-3512CD609F98}"/>
              </a:ext>
            </a:extLst>
          </p:cNvPr>
          <p:cNvSpPr>
            <a:spLocks noGrp="1"/>
          </p:cNvSpPr>
          <p:nvPr>
            <p:ph type="body" sz="quarter" idx="32" hasCustomPrompt="1"/>
          </p:nvPr>
        </p:nvSpPr>
        <p:spPr>
          <a:xfrm>
            <a:off x="5638800" y="3352800"/>
            <a:ext cx="2819400" cy="1813561"/>
          </a:xfrm>
        </p:spPr>
        <p:txBody>
          <a:bodyPr/>
          <a:lstStyle>
            <a:lvl1pPr marL="228600" indent="-228600">
              <a:buFont typeface="Arial" panose="020B0604020202020204" pitchFamily="34" charset="0"/>
              <a:buChar char="•"/>
              <a:defRPr sz="1600" baseline="0">
                <a:solidFill>
                  <a:srgbClr val="336699"/>
                </a:solidFill>
                <a:latin typeface="+mn-lt"/>
                <a:ea typeface="Helvetica Neue" panose="02000503000000020004" pitchFamily="2" charset="0"/>
                <a:cs typeface="Helvetica Neue" panose="02000503000000020004" pitchFamily="2" charset="0"/>
              </a:defRPr>
            </a:lvl1pPr>
            <a:lvl2pPr marL="742950" indent="-285750">
              <a:buFont typeface="Arial" panose="020B0604020202020204" pitchFamily="34" charset="0"/>
              <a:buChar char="•"/>
              <a:defRPr sz="1400">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200">
                <a:latin typeface="+mn-lt"/>
                <a:ea typeface="Helvetica Neue" panose="02000503000000020004" pitchFamily="2" charset="0"/>
                <a:cs typeface="Helvetica Neue" panose="02000503000000020004" pitchFamily="2" charset="0"/>
              </a:defRPr>
            </a:lvl3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0"/>
            <a:endParaRPr lang="en-US" dirty="0"/>
          </a:p>
        </p:txBody>
      </p:sp>
      <p:sp>
        <p:nvSpPr>
          <p:cNvPr id="27" name="Text Placeholder 4">
            <a:extLst>
              <a:ext uri="{FF2B5EF4-FFF2-40B4-BE49-F238E27FC236}">
                <a16:creationId xmlns:a16="http://schemas.microsoft.com/office/drawing/2014/main" id="{680B8D1D-F248-6641-8001-D05CA643C1E6}"/>
              </a:ext>
            </a:extLst>
          </p:cNvPr>
          <p:cNvSpPr>
            <a:spLocks noGrp="1"/>
          </p:cNvSpPr>
          <p:nvPr>
            <p:ph type="body" sz="quarter" idx="34" hasCustomPrompt="1"/>
          </p:nvPr>
        </p:nvSpPr>
        <p:spPr>
          <a:xfrm>
            <a:off x="2667000" y="3352800"/>
            <a:ext cx="2819400" cy="1840633"/>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vl4pPr>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2"/>
            <a:endParaRPr lang="en-US" dirty="0"/>
          </a:p>
        </p:txBody>
      </p:sp>
      <p:sp>
        <p:nvSpPr>
          <p:cNvPr id="28" name="Text Placeholder 4">
            <a:extLst>
              <a:ext uri="{FF2B5EF4-FFF2-40B4-BE49-F238E27FC236}">
                <a16:creationId xmlns:a16="http://schemas.microsoft.com/office/drawing/2014/main" id="{4AB6A9F5-000A-AA43-BBD7-A48778B83599}"/>
              </a:ext>
            </a:extLst>
          </p:cNvPr>
          <p:cNvSpPr>
            <a:spLocks noGrp="1"/>
          </p:cNvSpPr>
          <p:nvPr>
            <p:ph type="body" sz="quarter" idx="28" hasCustomPrompt="1"/>
          </p:nvPr>
        </p:nvSpPr>
        <p:spPr>
          <a:xfrm>
            <a:off x="2667000" y="1143000"/>
            <a:ext cx="2819400" cy="16764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9" name="Text Placeholder 4">
            <a:extLst>
              <a:ext uri="{FF2B5EF4-FFF2-40B4-BE49-F238E27FC236}">
                <a16:creationId xmlns:a16="http://schemas.microsoft.com/office/drawing/2014/main" id="{5A67056D-1F59-2240-B042-1AFC5D81EB9E}"/>
              </a:ext>
            </a:extLst>
          </p:cNvPr>
          <p:cNvSpPr>
            <a:spLocks noGrp="1"/>
          </p:cNvSpPr>
          <p:nvPr>
            <p:ph type="body" sz="quarter" idx="30" hasCustomPrompt="1"/>
          </p:nvPr>
        </p:nvSpPr>
        <p:spPr>
          <a:xfrm>
            <a:off x="5638800" y="1143000"/>
            <a:ext cx="2819400" cy="16764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0"/>
            <a:endParaRPr lang="en-US" dirty="0"/>
          </a:p>
        </p:txBody>
      </p:sp>
      <p:sp>
        <p:nvSpPr>
          <p:cNvPr id="4" name="Rectangle 3">
            <a:extLst>
              <a:ext uri="{FF2B5EF4-FFF2-40B4-BE49-F238E27FC236}">
                <a16:creationId xmlns:a16="http://schemas.microsoft.com/office/drawing/2014/main" id="{2FAACEF1-7B97-4041-980B-ACB84A9769B6}"/>
              </a:ext>
            </a:extLst>
          </p:cNvPr>
          <p:cNvSpPr/>
          <p:nvPr userDrawn="1"/>
        </p:nvSpPr>
        <p:spPr>
          <a:xfrm>
            <a:off x="2667000" y="838200"/>
            <a:ext cx="5791200" cy="4351508"/>
          </a:xfrm>
          <a:prstGeom prst="rect">
            <a:avLst/>
          </a:prstGeom>
          <a:noFill/>
          <a:ln w="12700" cap="flat" cmpd="sng" algn="ctr">
            <a:solidFill>
              <a:srgbClr val="666666"/>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Text Placeholder 2">
            <a:extLst>
              <a:ext uri="{FF2B5EF4-FFF2-40B4-BE49-F238E27FC236}">
                <a16:creationId xmlns:a16="http://schemas.microsoft.com/office/drawing/2014/main" id="{88979990-5E3A-6D4E-A05C-CD9AB03D3B04}"/>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144270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P Blue Quad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67000" y="381000"/>
            <a:ext cx="5791200" cy="473074"/>
          </a:xfrm>
          <a:ln>
            <a:noFill/>
          </a:ln>
        </p:spPr>
        <p:txBody>
          <a:bodyPr anchor="ctr" anchorCtr="0"/>
          <a:lstStyle>
            <a:lvl1pPr>
              <a:defRPr sz="2000" baseline="0">
                <a:solidFill>
                  <a:srgbClr val="376087"/>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baseline="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a:spLocks noGrp="1"/>
          </p:cNvSpPr>
          <p:nvPr>
            <p:ph idx="33" hasCustomPrompt="1"/>
          </p:nvPr>
        </p:nvSpPr>
        <p:spPr>
          <a:xfrm>
            <a:off x="2667000" y="3212234"/>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a:solidFill>
                  <a:schemeClr val="bg1"/>
                </a:solidFill>
                <a:latin typeface="+mj-lt"/>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7" name="Text Placeholder 4">
            <a:extLst>
              <a:ext uri="{FF2B5EF4-FFF2-40B4-BE49-F238E27FC236}">
                <a16:creationId xmlns:a16="http://schemas.microsoft.com/office/drawing/2014/main" id="{2132B649-7663-5040-8498-ACD4F7C17F40}"/>
              </a:ext>
            </a:extLst>
          </p:cNvPr>
          <p:cNvSpPr>
            <a:spLocks noGrp="1"/>
          </p:cNvSpPr>
          <p:nvPr>
            <p:ph type="body" sz="quarter" idx="28" hasCustomPrompt="1"/>
          </p:nvPr>
        </p:nvSpPr>
        <p:spPr>
          <a:xfrm>
            <a:off x="2667000" y="1219200"/>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1" name="Text Placeholder 4">
            <a:extLst>
              <a:ext uri="{FF2B5EF4-FFF2-40B4-BE49-F238E27FC236}">
                <a16:creationId xmlns:a16="http://schemas.microsoft.com/office/drawing/2014/main" id="{AA496C76-8DC5-5743-8F1C-CB7D59C798A4}"/>
              </a:ext>
            </a:extLst>
          </p:cNvPr>
          <p:cNvSpPr>
            <a:spLocks noGrp="1"/>
          </p:cNvSpPr>
          <p:nvPr>
            <p:ph type="body" sz="quarter" idx="36" hasCustomPrompt="1"/>
          </p:nvPr>
        </p:nvSpPr>
        <p:spPr>
          <a:xfrm>
            <a:off x="2667000" y="3593233"/>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2" name="Content Placeholder 2">
            <a:extLst>
              <a:ext uri="{FF2B5EF4-FFF2-40B4-BE49-F238E27FC236}">
                <a16:creationId xmlns:a16="http://schemas.microsoft.com/office/drawing/2014/main" id="{3ED701CB-701F-0B4F-B036-1BA965FC2B94}"/>
              </a:ext>
            </a:extLst>
          </p:cNvPr>
          <p:cNvSpPr>
            <a:spLocks noGrp="1"/>
          </p:cNvSpPr>
          <p:nvPr>
            <p:ph idx="37" hasCustomPrompt="1"/>
          </p:nvPr>
        </p:nvSpPr>
        <p:spPr>
          <a:xfrm>
            <a:off x="5638800" y="838200"/>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baseline="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7" name="Text Placeholder 4">
            <a:extLst>
              <a:ext uri="{FF2B5EF4-FFF2-40B4-BE49-F238E27FC236}">
                <a16:creationId xmlns:a16="http://schemas.microsoft.com/office/drawing/2014/main" id="{AC1F2E5A-155B-AC4D-B829-97C290DC7586}"/>
              </a:ext>
            </a:extLst>
          </p:cNvPr>
          <p:cNvSpPr>
            <a:spLocks noGrp="1"/>
          </p:cNvSpPr>
          <p:nvPr>
            <p:ph type="body" sz="quarter" idx="38" hasCustomPrompt="1"/>
          </p:nvPr>
        </p:nvSpPr>
        <p:spPr>
          <a:xfrm>
            <a:off x="5638800" y="1219199"/>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8" name="Text Placeholder 4">
            <a:extLst>
              <a:ext uri="{FF2B5EF4-FFF2-40B4-BE49-F238E27FC236}">
                <a16:creationId xmlns:a16="http://schemas.microsoft.com/office/drawing/2014/main" id="{FF9A400B-0F41-5248-808C-FEBB6A64181A}"/>
              </a:ext>
            </a:extLst>
          </p:cNvPr>
          <p:cNvSpPr>
            <a:spLocks noGrp="1"/>
          </p:cNvSpPr>
          <p:nvPr>
            <p:ph type="body" sz="quarter" idx="39" hasCustomPrompt="1"/>
          </p:nvPr>
        </p:nvSpPr>
        <p:spPr>
          <a:xfrm>
            <a:off x="5638800" y="3593233"/>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32" name="Content Placeholder 2">
            <a:extLst>
              <a:ext uri="{FF2B5EF4-FFF2-40B4-BE49-F238E27FC236}">
                <a16:creationId xmlns:a16="http://schemas.microsoft.com/office/drawing/2014/main" id="{52B1347D-86FA-604C-910B-23E5C3757A61}"/>
              </a:ext>
            </a:extLst>
          </p:cNvPr>
          <p:cNvSpPr>
            <a:spLocks noGrp="1"/>
          </p:cNvSpPr>
          <p:nvPr>
            <p:ph idx="40" hasCustomPrompt="1"/>
          </p:nvPr>
        </p:nvSpPr>
        <p:spPr>
          <a:xfrm>
            <a:off x="5638800" y="3200400"/>
            <a:ext cx="2819400" cy="392833"/>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8" name="Text Placeholder 2">
            <a:extLst>
              <a:ext uri="{FF2B5EF4-FFF2-40B4-BE49-F238E27FC236}">
                <a16:creationId xmlns:a16="http://schemas.microsoft.com/office/drawing/2014/main" id="{CBC1C597-AB70-B74E-8C4F-684786DC958F}"/>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348304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P Closing Slid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sp>
        <p:nvSpPr>
          <p:cNvPr id="2" name="TextBox 1"/>
          <p:cNvSpPr txBox="1"/>
          <p:nvPr userDrawn="1"/>
        </p:nvSpPr>
        <p:spPr>
          <a:xfrm>
            <a:off x="152400" y="2647890"/>
            <a:ext cx="19812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QUESTIONS?</a:t>
            </a:r>
          </a:p>
        </p:txBody>
      </p:sp>
      <p:sp>
        <p:nvSpPr>
          <p:cNvPr id="8" name="TextBox 7"/>
          <p:cNvSpPr txBox="1"/>
          <p:nvPr userDrawn="1"/>
        </p:nvSpPr>
        <p:spPr>
          <a:xfrm>
            <a:off x="2743200" y="1439700"/>
            <a:ext cx="2642070" cy="584775"/>
          </a:xfrm>
          <a:prstGeom prst="rect">
            <a:avLst/>
          </a:prstGeom>
          <a:noFill/>
        </p:spPr>
        <p:txBody>
          <a:bodyPr wrap="none" rtlCol="0">
            <a:spAutoFit/>
          </a:bodyPr>
          <a:lstStyle/>
          <a:p>
            <a:r>
              <a:rPr lang="en-US" sz="3200" b="1" baseline="0" dirty="0">
                <a:solidFill>
                  <a:srgbClr val="2D5986"/>
                </a:solidFill>
                <a:latin typeface="+mj-lt"/>
                <a:ea typeface="Helvetica Neue" panose="02000503000000020004" pitchFamily="2" charset="0"/>
                <a:cs typeface="Helvetica Neue" panose="02000503000000020004" pitchFamily="2" charset="0"/>
              </a:rPr>
              <a:t>Thank you</a:t>
            </a:r>
            <a:r>
              <a:rPr lang="mr-IN" sz="3200" b="1" baseline="0" dirty="0">
                <a:solidFill>
                  <a:srgbClr val="2D5986"/>
                </a:solidFill>
                <a:latin typeface="+mj-lt"/>
                <a:ea typeface="Helvetica Neue" panose="02000503000000020004" pitchFamily="2" charset="0"/>
                <a:cs typeface="Helvetica" charset="0"/>
              </a:rPr>
              <a:t>…</a:t>
            </a:r>
            <a:endParaRPr lang="en-US" sz="3200" b="1" baseline="0" dirty="0">
              <a:solidFill>
                <a:srgbClr val="2D5986"/>
              </a:solidFill>
              <a:latin typeface="+mj-lt"/>
              <a:ea typeface="Helvetica Neue" panose="02000503000000020004" pitchFamily="2" charset="0"/>
              <a:cs typeface="Helvetica Neue" panose="02000503000000020004" pitchFamily="2" charset="0"/>
            </a:endParaRPr>
          </a:p>
        </p:txBody>
      </p:sp>
      <p:sp>
        <p:nvSpPr>
          <p:cNvPr id="12" name="TextBox 11"/>
          <p:cNvSpPr txBox="1"/>
          <p:nvPr userDrawn="1"/>
        </p:nvSpPr>
        <p:spPr>
          <a:xfrm>
            <a:off x="2819400" y="2057400"/>
            <a:ext cx="3085588" cy="1723549"/>
          </a:xfrm>
          <a:prstGeom prst="rect">
            <a:avLst/>
          </a:prstGeom>
          <a:noFill/>
        </p:spPr>
        <p:txBody>
          <a:bodyPr wrap="none" rtlCol="0">
            <a:spAutoFit/>
          </a:bodyPr>
          <a:lstStyle/>
          <a:p>
            <a:r>
              <a:rPr lang="en-US" b="1" dirty="0">
                <a:solidFill>
                  <a:srgbClr val="336699"/>
                </a:solidFill>
                <a:latin typeface="+mj-lt"/>
                <a:ea typeface="Helvetica Neue" panose="02000503000000020004" pitchFamily="2" charset="0"/>
                <a:cs typeface="Helvetica Neue" panose="02000503000000020004" pitchFamily="2" charset="0"/>
              </a:rPr>
              <a:t>Kirby</a:t>
            </a:r>
            <a:r>
              <a:rPr lang="en-US" b="1" baseline="0" dirty="0">
                <a:solidFill>
                  <a:srgbClr val="336699"/>
                </a:solidFill>
                <a:latin typeface="+mj-lt"/>
                <a:ea typeface="Helvetica Neue" panose="02000503000000020004" pitchFamily="2" charset="0"/>
                <a:cs typeface="Helvetica Neue" panose="02000503000000020004" pitchFamily="2" charset="0"/>
              </a:rPr>
              <a:t> Rosplock, PhD</a:t>
            </a:r>
          </a:p>
          <a:p>
            <a:r>
              <a:rPr lang="en-US" b="1" baseline="0" dirty="0">
                <a:solidFill>
                  <a:srgbClr val="666666"/>
                </a:solidFill>
                <a:latin typeface="+mj-lt"/>
                <a:ea typeface="Helvetica Neue" panose="02000503000000020004" pitchFamily="2" charset="0"/>
                <a:cs typeface="Helvetica Neue" panose="02000503000000020004" pitchFamily="2" charset="0"/>
              </a:rPr>
              <a:t>Tamarind Partners, Inc.</a:t>
            </a: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2"/>
              </a:rPr>
              <a:t>www.</a:t>
            </a:r>
            <a:r>
              <a:rPr lang="en-US" sz="1400" b="1" baseline="0" dirty="0">
                <a:solidFill>
                  <a:srgbClr val="666666"/>
                </a:solidFill>
                <a:latin typeface="+mj-lt"/>
                <a:ea typeface="Helvetica Neue" panose="02000503000000020004" pitchFamily="2" charset="0"/>
                <a:cs typeface="Helvetica Neue" panose="02000503000000020004" pitchFamily="2" charset="0"/>
                <a:hlinkClick r:id="rId2"/>
              </a:rPr>
              <a:t>TamarindPartners</a:t>
            </a:r>
            <a:r>
              <a:rPr lang="en-US" sz="1400" b="1" baseline="0" dirty="0">
                <a:solidFill>
                  <a:srgbClr val="336699"/>
                </a:solidFill>
                <a:latin typeface="+mj-lt"/>
                <a:ea typeface="Helvetica Neue" panose="02000503000000020004" pitchFamily="2" charset="0"/>
                <a:cs typeface="Helvetica Neue" panose="02000503000000020004" pitchFamily="2" charset="0"/>
                <a:hlinkClick r:id="rId2"/>
              </a:rPr>
              <a:t>.com</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3"/>
              </a:rPr>
              <a:t>www.Rosplock.net</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4"/>
              </a:rPr>
              <a:t>Kirby@TamarindPartners.com</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666666"/>
                </a:solidFill>
                <a:latin typeface="+mj-lt"/>
                <a:ea typeface="Helvetica Neue" panose="02000503000000020004" pitchFamily="2" charset="0"/>
                <a:cs typeface="Helvetica Neue" panose="02000503000000020004" pitchFamily="2" charset="0"/>
              </a:rPr>
              <a:t>Work: (561) 427-1330</a:t>
            </a:r>
          </a:p>
          <a:p>
            <a:pPr marL="0" indent="288925">
              <a:tabLst/>
            </a:pPr>
            <a:r>
              <a:rPr lang="en-US" sz="1400" b="1" baseline="0" dirty="0">
                <a:solidFill>
                  <a:srgbClr val="666666"/>
                </a:solidFill>
                <a:latin typeface="+mj-lt"/>
                <a:ea typeface="Helvetica Neue" panose="02000503000000020004" pitchFamily="2" charset="0"/>
                <a:cs typeface="Helvetica Neue" panose="02000503000000020004" pitchFamily="2" charset="0"/>
              </a:rPr>
              <a:t>Cell: (414) 491-6506</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9532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DF26147F-4150-F546-AD6F-44E53BE7F39F}"/>
              </a:ext>
            </a:extLst>
          </p:cNvPr>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spTree>
    <p:extLst>
      <p:ext uri="{BB962C8B-B14F-4D97-AF65-F5344CB8AC3E}">
        <p14:creationId xmlns:p14="http://schemas.microsoft.com/office/powerpoint/2010/main" val="1453608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P Blank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11090142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B7486C5-B833-574C-9F2F-A24B69D469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69006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P Side Header Un-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685799"/>
            <a:ext cx="6172200" cy="4435475"/>
          </a:xfrm>
        </p:spPr>
        <p:txBody>
          <a:bodyPr/>
          <a:lstStyle>
            <a:lvl1pPr marL="0" indent="0">
              <a:buFontTx/>
              <a:buNone/>
              <a:defRPr sz="1800" baseline="0">
                <a:solidFill>
                  <a:srgbClr val="336699"/>
                </a:solidFill>
              </a:defRPr>
            </a:lvl1pPr>
            <a:lvl2pPr marL="457200" indent="0">
              <a:buFontTx/>
              <a:buNone/>
              <a:defRPr sz="1600" baseline="0">
                <a:solidFill>
                  <a:srgbClr val="666666"/>
                </a:solidFill>
              </a:defRPr>
            </a:lvl2pPr>
            <a:lvl3pPr marL="914400" indent="0">
              <a:buFontTx/>
              <a:buNone/>
              <a:defRPr sz="1400" baseline="0">
                <a:solidFill>
                  <a:srgbClr val="666666"/>
                </a:solidFill>
              </a:defRPr>
            </a:lvl3pPr>
            <a:lvl4pPr marL="1371600" indent="0">
              <a:buFontTx/>
              <a:buNone/>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37228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P Blank 3">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15239220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P Agenda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dirty="0">
                <a:solidFill>
                  <a:srgbClr val="2D5986"/>
                </a:solidFill>
                <a:latin typeface="Helvetica" charset="0"/>
                <a:ea typeface="Helvetica" charset="0"/>
                <a:cs typeface="Helvetica" charset="0"/>
              </a:rPr>
              <a:t>AGENDA</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Arial" panose="020B0604020202020204" pitchFamily="34" charset="0"/>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29397724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P Challeng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057400" cy="400110"/>
          </a:xfrm>
          <a:prstGeom prst="rect">
            <a:avLst/>
          </a:prstGeom>
          <a:noFill/>
        </p:spPr>
        <p:txBody>
          <a:bodyPr wrap="square" rtlCol="0">
            <a:spAutoFit/>
          </a:bodyPr>
          <a:lstStyle/>
          <a:p>
            <a:r>
              <a:rPr lang="en-US" sz="2000" b="1" dirty="0">
                <a:solidFill>
                  <a:srgbClr val="2D5986"/>
                </a:solidFill>
                <a:latin typeface="Arial" panose="020B0604020202020204" pitchFamily="34" charset="0"/>
                <a:ea typeface="Helvetica" charset="0"/>
                <a:cs typeface="Arial" panose="020B0604020202020204" pitchFamily="34" charset="0"/>
              </a:rPr>
              <a:t>CHALLENGES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380573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P Typ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charset="0"/>
                <a:cs typeface="Helvetica" charset="0"/>
              </a:rPr>
              <a:t>TYPES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9721598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P Highlight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charset="0"/>
                <a:cs typeface="Helvetica" charset="0"/>
              </a:rPr>
              <a:t>HIGHLIGHTS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n-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7867685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P Top Header - Tri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04800"/>
            <a:ext cx="7981950" cy="549274"/>
          </a:xfrm>
        </p:spPr>
        <p:txBody>
          <a:bodyPr>
            <a:normAutofit/>
          </a:bodyPr>
          <a:lstStyle>
            <a:lvl1pPr>
              <a:defRPr sz="2000" b="1">
                <a:solidFill>
                  <a:srgbClr val="2D5986"/>
                </a:solidFill>
                <a:latin typeface="+mj-lt"/>
                <a:ea typeface="Helvetica" charset="0"/>
                <a:cs typeface="Helvetica" charset="0"/>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9B7486C5-B833-574C-9F2F-A24B69D4695D}" type="slidenum">
              <a:rPr lang="en-US" smtClean="0"/>
              <a:t>‹#›</a:t>
            </a:fld>
            <a:endParaRPr lang="en-US" dirty="0"/>
          </a:p>
        </p:txBody>
      </p:sp>
      <p:sp>
        <p:nvSpPr>
          <p:cNvPr id="6" name="Content Placeholder 5"/>
          <p:cNvSpPr>
            <a:spLocks noGrp="1"/>
          </p:cNvSpPr>
          <p:nvPr>
            <p:ph sz="quarter" idx="12"/>
          </p:nvPr>
        </p:nvSpPr>
        <p:spPr>
          <a:xfrm>
            <a:off x="628650" y="1447800"/>
            <a:ext cx="7981950" cy="350520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a:t>
            </a:r>
          </a:p>
          <a:p>
            <a:pPr lvl="1"/>
            <a:r>
              <a:rPr lang="en-US" dirty="0"/>
              <a:t>Second level</a:t>
            </a:r>
          </a:p>
          <a:p>
            <a:pPr lvl="2"/>
            <a:r>
              <a:rPr lang="en-US" dirty="0"/>
              <a:t>Third level</a:t>
            </a:r>
          </a:p>
          <a:p>
            <a:pPr lvl="3"/>
            <a:r>
              <a:rPr lang="en-US" dirty="0"/>
              <a:t>Fourth level</a:t>
            </a:r>
          </a:p>
        </p:txBody>
      </p:sp>
      <p:sp>
        <p:nvSpPr>
          <p:cNvPr id="8" name="Title 1"/>
          <p:cNvSpPr txBox="1">
            <a:spLocks/>
          </p:cNvSpPr>
          <p:nvPr userDrawn="1"/>
        </p:nvSpPr>
        <p:spPr>
          <a:xfrm>
            <a:off x="635577" y="898526"/>
            <a:ext cx="7981950" cy="5492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baseline="0">
                <a:solidFill>
                  <a:srgbClr val="1F4E79"/>
                </a:solidFill>
                <a:latin typeface="Helvetica" charset="0"/>
                <a:ea typeface="Helvetica" charset="0"/>
                <a:cs typeface="Helvetica" charset="0"/>
              </a:defRPr>
            </a:lvl1pPr>
          </a:lstStyle>
          <a:p>
            <a:r>
              <a:rPr lang="en-US" sz="1800" baseline="0" dirty="0">
                <a:solidFill>
                  <a:srgbClr val="7F7F7F"/>
                </a:solidFill>
                <a:latin typeface="+mn-lt"/>
              </a:rPr>
              <a:t>Click to edit Master title style</a:t>
            </a:r>
          </a:p>
        </p:txBody>
      </p:sp>
      <p:sp>
        <p:nvSpPr>
          <p:cNvPr id="9" name="Title 1"/>
          <p:cNvSpPr txBox="1">
            <a:spLocks/>
          </p:cNvSpPr>
          <p:nvPr userDrawn="1"/>
        </p:nvSpPr>
        <p:spPr>
          <a:xfrm>
            <a:off x="628650" y="609600"/>
            <a:ext cx="7981950" cy="5492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baseline="0">
                <a:solidFill>
                  <a:srgbClr val="1F4E79"/>
                </a:solidFill>
                <a:latin typeface="Helvetica" charset="0"/>
                <a:ea typeface="Helvetica" charset="0"/>
                <a:cs typeface="Helvetica" charset="0"/>
              </a:defRPr>
            </a:lvl1pPr>
          </a:lstStyle>
          <a:p>
            <a:r>
              <a:rPr lang="en-US" sz="1800" b="0" i="0" baseline="0" dirty="0">
                <a:solidFill>
                  <a:srgbClr val="2D5986"/>
                </a:solidFill>
                <a:latin typeface="+mj-lt"/>
              </a:rPr>
              <a:t>CLICK TO EDIT MASTER TITLE STYLE</a:t>
            </a:r>
          </a:p>
        </p:txBody>
      </p:sp>
      <p:sp>
        <p:nvSpPr>
          <p:cNvPr id="11" name="Text Placeholder 2">
            <a:extLst>
              <a:ext uri="{FF2B5EF4-FFF2-40B4-BE49-F238E27FC236}">
                <a16:creationId xmlns:a16="http://schemas.microsoft.com/office/drawing/2014/main" id="{A2BE2344-8294-45C0-8FE8-49DA4452603F}"/>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760905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P Side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685799"/>
            <a:ext cx="6172200" cy="4435475"/>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657EEBC9-4943-4F2F-B60E-487D9F2E63AE}"/>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1740001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P Side Header,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27" name="Title 1"/>
          <p:cNvSpPr>
            <a:spLocks noGrp="1"/>
          </p:cNvSpPr>
          <p:nvPr>
            <p:ph type="title"/>
          </p:nvPr>
        </p:nvSpPr>
        <p:spPr>
          <a:xfrm>
            <a:off x="2514600" y="607375"/>
            <a:ext cx="6248400" cy="479811"/>
          </a:xfrm>
        </p:spPr>
        <p:txBody>
          <a:bodyPr/>
          <a:lstStyle>
            <a:lvl1pPr algn="ctr">
              <a:defRPr sz="2000" b="1" baseline="0">
                <a:solidFill>
                  <a:srgbClr val="2D5986"/>
                </a:solidFill>
                <a:latin typeface="Helvetica" charset="0"/>
                <a:ea typeface="Helvetica" charset="0"/>
                <a:cs typeface="Helvetica" charset="0"/>
              </a:defRPr>
            </a:lvl1pPr>
          </a:lstStyle>
          <a:p>
            <a:r>
              <a:rPr lang="en-US" dirty="0"/>
              <a:t>Click to edit Master title style</a:t>
            </a:r>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1262784"/>
            <a:ext cx="6248400" cy="388620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2">
            <a:extLst>
              <a:ext uri="{FF2B5EF4-FFF2-40B4-BE49-F238E27FC236}">
                <a16:creationId xmlns:a16="http://schemas.microsoft.com/office/drawing/2014/main" id="{7B6750D5-E5C6-4A5C-8AFC-6E803820A9DB}"/>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744236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P Side Header, Vertical Sub-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quarter" idx="17"/>
          </p:nvPr>
        </p:nvSpPr>
        <p:spPr>
          <a:xfrm>
            <a:off x="2999507" y="685799"/>
            <a:ext cx="5687293" cy="4435475"/>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6" name="Vertical Text Placeholder 5"/>
          <p:cNvSpPr>
            <a:spLocks noGrp="1"/>
          </p:cNvSpPr>
          <p:nvPr>
            <p:ph type="body" orient="vert" sz="quarter" idx="19"/>
          </p:nvPr>
        </p:nvSpPr>
        <p:spPr>
          <a:xfrm rot="10800000">
            <a:off x="2514601" y="685800"/>
            <a:ext cx="457200" cy="4435475"/>
          </a:xfrm>
        </p:spPr>
        <p:txBody>
          <a:bodyPr vert="eaVert"/>
          <a:lstStyle>
            <a:lvl1pPr marL="0" indent="0" algn="ctr">
              <a:buFontTx/>
              <a:buNone/>
              <a:defRPr>
                <a:solidFill>
                  <a:srgbClr val="2D5986"/>
                </a:solidFill>
              </a:defRPr>
            </a:lvl1pPr>
          </a:lstStyle>
          <a:p>
            <a:pPr lvl="0"/>
            <a:r>
              <a:rPr lang="en-US" dirty="0"/>
              <a:t>Click to edit Master text styles</a:t>
            </a:r>
          </a:p>
        </p:txBody>
      </p:sp>
      <p:sp>
        <p:nvSpPr>
          <p:cNvPr id="8" name="Text Placeholder 2">
            <a:extLst>
              <a:ext uri="{FF2B5EF4-FFF2-40B4-BE49-F238E27FC236}">
                <a16:creationId xmlns:a16="http://schemas.microsoft.com/office/drawing/2014/main" id="{A96F88BA-DDEA-4582-9419-D0FE68F920A2}"/>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437225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P Side Header, Bulleted Top Header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675300"/>
            <a:ext cx="6270802" cy="1153500"/>
          </a:xfrm>
        </p:spPr>
        <p:txBody>
          <a:bodyPr/>
          <a:lstStyle>
            <a:lvl1pPr marL="285750" indent="-285750">
              <a:buFont typeface="Arial" charset="0"/>
              <a:buChar char="•"/>
              <a:defRPr sz="1800" b="1" i="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p:nvPr>
        </p:nvSpPr>
        <p:spPr>
          <a:xfrm>
            <a:off x="2495728" y="1905000"/>
            <a:ext cx="6270625" cy="321945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73976C02-F1C5-4475-A8DE-400D48119C9E}"/>
              </a:ext>
            </a:extLst>
          </p:cNvPr>
          <p:cNvSpPr>
            <a:spLocks noGrp="1"/>
          </p:cNvSpPr>
          <p:nvPr>
            <p:ph type="body" sz="quarter" idx="19"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8500845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P Side Header, Bulleted Gray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675300"/>
            <a:ext cx="6270802" cy="1153500"/>
          </a:xfrm>
        </p:spPr>
        <p:txBody>
          <a:bodyPr/>
          <a:lstStyle>
            <a:lvl1pPr marL="285750" indent="-285750">
              <a:buFont typeface="Arial" charset="0"/>
              <a:buChar char="•"/>
              <a:defRPr sz="1800" b="1" i="0" baseline="0">
                <a:solidFill>
                  <a:srgbClr val="666666"/>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lvl1pPr>
          </a:lstStyle>
          <a:p>
            <a:pPr lvl="0"/>
            <a:r>
              <a:rPr lang="en-US" dirty="0"/>
              <a:t>CLICK TO EDIT MASTER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p:nvPr>
        </p:nvSpPr>
        <p:spPr>
          <a:xfrm>
            <a:off x="2495549" y="1905000"/>
            <a:ext cx="6270803" cy="3219133"/>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18EE266C-DFC0-4393-8630-4F35821B7092}"/>
              </a:ext>
            </a:extLst>
          </p:cNvPr>
          <p:cNvSpPr>
            <a:spLocks noGrp="1"/>
          </p:cNvSpPr>
          <p:nvPr>
            <p:ph type="body" sz="quarter" idx="19"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2282670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66800"/>
            <a:ext cx="6270802" cy="1090318"/>
          </a:xfrm>
        </p:spPr>
        <p:txBody>
          <a:bodyPr/>
          <a:lstStyle>
            <a:lvl1pPr marL="0" indent="0">
              <a:buFontTx/>
              <a:buNone/>
              <a:tabLst/>
              <a:defRPr sz="1600" b="1" i="0" baseline="0">
                <a:solidFill>
                  <a:srgbClr val="336699"/>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98470"/>
          </a:xfrm>
        </p:spPr>
        <p:txBody>
          <a:bodyPr/>
          <a:lstStyle>
            <a:lvl1pPr>
              <a:defRPr sz="16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E9424055-411E-422C-BDAD-D5830D1D87BD}"/>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1138167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P Side Header, Three Tiered Text and Content w/Gray Subhead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66800"/>
            <a:ext cx="6270802" cy="1090318"/>
          </a:xfrm>
        </p:spPr>
        <p:txBody>
          <a:bodyPr/>
          <a:lstStyle>
            <a:lvl1pPr marL="0" indent="0">
              <a:buFontTx/>
              <a:buNone/>
              <a:tabLst/>
              <a:defRPr sz="1600" b="1" i="0" baseline="0">
                <a:solidFill>
                  <a:srgbClr val="666666"/>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9847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5B57E741-0912-4DEF-975C-3D7D8FE1696F}"/>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8498707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P Side Header, Three Tiered Text and Content All Bullete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86632"/>
            <a:ext cx="6270802" cy="1090318"/>
          </a:xfrm>
        </p:spPr>
        <p:txBody>
          <a:bodyPr/>
          <a:lstStyle>
            <a:lvl1pPr>
              <a:defRPr sz="1600" b="1" i="0" baseline="0">
                <a:solidFill>
                  <a:srgbClr val="336699"/>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35163"/>
          </a:xfrm>
        </p:spPr>
        <p:txBody>
          <a:bodyPr/>
          <a:lstStyle>
            <a:lvl1pPr>
              <a:defRPr sz="16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C736B930-C8FD-4125-8A0B-AF8C463214E5}"/>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699739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P Side Header, Two Tier Horizontal Header and Content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 name="Content Placeholder 2"/>
          <p:cNvSpPr>
            <a:spLocks noGrp="1"/>
          </p:cNvSpPr>
          <p:nvPr>
            <p:ph sz="quarter" idx="16"/>
          </p:nvPr>
        </p:nvSpPr>
        <p:spPr>
          <a:xfrm>
            <a:off x="2708563" y="774622"/>
            <a:ext cx="6130636" cy="2044778"/>
          </a:xfrm>
        </p:spPr>
        <p:txBody>
          <a:bodyPr>
            <a:normAutofit/>
          </a:bodyPr>
          <a:lstStyle>
            <a:lvl1pPr>
              <a:defRPr sz="1600" baseline="0">
                <a:solidFill>
                  <a:srgbClr val="376087"/>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4" name="Text Placeholder 3"/>
          <p:cNvSpPr>
            <a:spLocks noGrp="1"/>
          </p:cNvSpPr>
          <p:nvPr>
            <p:ph type="body" sz="quarter" idx="17"/>
          </p:nvPr>
        </p:nvSpPr>
        <p:spPr>
          <a:xfrm>
            <a:off x="2708565" y="457202"/>
            <a:ext cx="6130636" cy="304798"/>
          </a:xfrm>
        </p:spPr>
        <p:txBody>
          <a:bodyPr>
            <a:normAutofit/>
          </a:bodyPr>
          <a:lstStyle>
            <a:lvl1pPr marL="0" indent="0" algn="l">
              <a:buFontTx/>
              <a:buNone/>
              <a:defRPr sz="1800" baseline="0">
                <a:solidFill>
                  <a:srgbClr val="2D5986"/>
                </a:solidFill>
              </a:defRPr>
            </a:lvl1pPr>
          </a:lstStyle>
          <a:p>
            <a:pPr lvl="0"/>
            <a:r>
              <a:rPr lang="en-US" dirty="0"/>
              <a:t>Click to edit Master text style</a:t>
            </a:r>
          </a:p>
          <a:p>
            <a:pPr lvl="0"/>
            <a:endParaRPr lang="en-US" dirty="0"/>
          </a:p>
        </p:txBody>
      </p:sp>
      <p:sp>
        <p:nvSpPr>
          <p:cNvPr id="12" name="Content Placeholder 2"/>
          <p:cNvSpPr>
            <a:spLocks noGrp="1"/>
          </p:cNvSpPr>
          <p:nvPr>
            <p:ph sz="quarter" idx="18"/>
          </p:nvPr>
        </p:nvSpPr>
        <p:spPr>
          <a:xfrm>
            <a:off x="2708563" y="3365422"/>
            <a:ext cx="6130636" cy="2044778"/>
          </a:xfrm>
        </p:spPr>
        <p:txBody>
          <a:bodyPr>
            <a:normAutofit/>
          </a:bodyPr>
          <a:lstStyle>
            <a:lvl1pPr>
              <a:defRPr sz="1600" baseline="0">
                <a:solidFill>
                  <a:srgbClr val="376087"/>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3" name="Text Placeholder 3"/>
          <p:cNvSpPr>
            <a:spLocks noGrp="1"/>
          </p:cNvSpPr>
          <p:nvPr>
            <p:ph type="body" sz="quarter" idx="19"/>
          </p:nvPr>
        </p:nvSpPr>
        <p:spPr>
          <a:xfrm>
            <a:off x="2708564" y="3060623"/>
            <a:ext cx="6130636" cy="304799"/>
          </a:xfrm>
        </p:spPr>
        <p:txBody>
          <a:bodyPr>
            <a:normAutofit/>
          </a:bodyPr>
          <a:lstStyle>
            <a:lvl1pPr marL="0" indent="0" algn="l">
              <a:buFontTx/>
              <a:buNone/>
              <a:defRPr sz="1800" baseline="0">
                <a:solidFill>
                  <a:srgbClr val="2D5986"/>
                </a:solidFill>
              </a:defRPr>
            </a:lvl1pPr>
          </a:lstStyle>
          <a:p>
            <a:pPr lvl="0"/>
            <a:r>
              <a:rPr lang="en-US" dirty="0"/>
              <a:t>Click to edit Master text style</a:t>
            </a:r>
          </a:p>
          <a:p>
            <a:pPr lvl="0"/>
            <a:endParaRPr lang="en-US" dirty="0"/>
          </a:p>
          <a:p>
            <a:pPr lvl="0"/>
            <a:endParaRPr lang="en-US" dirty="0"/>
          </a:p>
          <a:p>
            <a:pPr lvl="0"/>
            <a:endParaRPr lang="en-US" dirty="0"/>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11" name="Text Placeholder 2">
            <a:extLst>
              <a:ext uri="{FF2B5EF4-FFF2-40B4-BE49-F238E27FC236}">
                <a16:creationId xmlns:a16="http://schemas.microsoft.com/office/drawing/2014/main" id="{C6068060-6276-4513-A8F3-A36BBFCE9303}"/>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0295375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P Side Header, Double Column, Bulleted Content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667761"/>
            <a:ext cx="3063875" cy="445351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3"/>
          <p:cNvSpPr>
            <a:spLocks noGrp="1"/>
          </p:cNvSpPr>
          <p:nvPr>
            <p:ph sz="quarter" idx="18"/>
          </p:nvPr>
        </p:nvSpPr>
        <p:spPr>
          <a:xfrm>
            <a:off x="5622925" y="667761"/>
            <a:ext cx="3063875" cy="445351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2">
            <a:extLst>
              <a:ext uri="{FF2B5EF4-FFF2-40B4-BE49-F238E27FC236}">
                <a16:creationId xmlns:a16="http://schemas.microsoft.com/office/drawing/2014/main" id="{9F5C8FC1-2CF1-4F03-8685-C1724CB4C774}"/>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6276068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P Side Header, Double Column, Centered Sub-Heads,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990600"/>
            <a:ext cx="3063875" cy="4130675"/>
          </a:xfrm>
        </p:spPr>
        <p:txBody>
          <a:bodyPr/>
          <a:lstStyle>
            <a:lvl1pPr>
              <a:defRPr sz="1600" baseline="0">
                <a:solidFill>
                  <a:srgbClr val="336699"/>
                </a:solidFill>
              </a:defRPr>
            </a:lvl1pPr>
            <a:lvl2pPr>
              <a:defRPr sz="1400" baseline="0">
                <a:solidFill>
                  <a:srgbClr val="666666"/>
                </a:solidFill>
              </a:defRPr>
            </a:lvl2pPr>
            <a:lvl3pPr>
              <a:defRPr sz="1200" baseline="0">
                <a:solidFill>
                  <a:srgbClr val="666666"/>
                </a:solidFill>
              </a:defRPr>
            </a:lvl3pPr>
            <a:lvl4pPr>
              <a:defRPr sz="10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 Placeholder 2"/>
          <p:cNvSpPr>
            <a:spLocks noGrp="1"/>
          </p:cNvSpPr>
          <p:nvPr>
            <p:ph type="body" sz="quarter" idx="20"/>
          </p:nvPr>
        </p:nvSpPr>
        <p:spPr>
          <a:xfrm>
            <a:off x="2574924" y="685800"/>
            <a:ext cx="3063875" cy="304799"/>
          </a:xfrm>
        </p:spPr>
        <p:txBody>
          <a:bodyPr/>
          <a:lstStyle>
            <a:lvl1pPr marL="0" indent="0" algn="ctr">
              <a:buFontTx/>
              <a:buNone/>
              <a:defRPr sz="1800" baseline="0">
                <a:solidFill>
                  <a:srgbClr val="2D5986"/>
                </a:solidFill>
              </a:defRPr>
            </a:lvl1pPr>
          </a:lstStyle>
          <a:p>
            <a:pPr lvl="0"/>
            <a:r>
              <a:rPr lang="en-US" dirty="0"/>
              <a:t>Click to edit Master</a:t>
            </a:r>
          </a:p>
        </p:txBody>
      </p:sp>
      <p:sp>
        <p:nvSpPr>
          <p:cNvPr id="11" name="Content Placeholder 3"/>
          <p:cNvSpPr>
            <a:spLocks noGrp="1"/>
          </p:cNvSpPr>
          <p:nvPr>
            <p:ph sz="quarter" idx="21"/>
          </p:nvPr>
        </p:nvSpPr>
        <p:spPr>
          <a:xfrm>
            <a:off x="5638801" y="990600"/>
            <a:ext cx="3063875" cy="4130676"/>
          </a:xfrm>
        </p:spPr>
        <p:txBody>
          <a:bodyPr/>
          <a:lstStyle>
            <a:lvl1pPr>
              <a:defRPr sz="1600" baseline="0">
                <a:solidFill>
                  <a:srgbClr val="336699"/>
                </a:solidFill>
              </a:defRPr>
            </a:lvl1pPr>
            <a:lvl2pPr>
              <a:defRPr sz="1400" baseline="0">
                <a:solidFill>
                  <a:srgbClr val="666666"/>
                </a:solidFill>
              </a:defRPr>
            </a:lvl2pPr>
            <a:lvl3pPr>
              <a:defRPr sz="1200" baseline="0">
                <a:solidFill>
                  <a:srgbClr val="666666"/>
                </a:solidFill>
              </a:defRPr>
            </a:lvl3pPr>
            <a:lvl4pPr>
              <a:defRPr sz="10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22"/>
          </p:nvPr>
        </p:nvSpPr>
        <p:spPr>
          <a:xfrm>
            <a:off x="5638800" y="685801"/>
            <a:ext cx="3063875" cy="304799"/>
          </a:xfrm>
        </p:spPr>
        <p:txBody>
          <a:bodyPr/>
          <a:lstStyle>
            <a:lvl1pPr marL="0" indent="0" algn="ctr">
              <a:buFontTx/>
              <a:buNone/>
              <a:defRPr sz="1800" baseline="0">
                <a:solidFill>
                  <a:srgbClr val="2D5986"/>
                </a:solidFill>
              </a:defRPr>
            </a:lvl1pPr>
          </a:lstStyle>
          <a:p>
            <a:pPr lvl="0"/>
            <a:r>
              <a:rPr lang="en-US" dirty="0"/>
              <a:t>Click to edit Master</a:t>
            </a:r>
          </a:p>
        </p:txBody>
      </p:sp>
      <p:sp>
        <p:nvSpPr>
          <p:cNvPr id="10" name="Text Placeholder 2">
            <a:extLst>
              <a:ext uri="{FF2B5EF4-FFF2-40B4-BE49-F238E27FC236}">
                <a16:creationId xmlns:a16="http://schemas.microsoft.com/office/drawing/2014/main" id="{FD30C836-D126-4C6F-B757-543A1348EB70}"/>
              </a:ext>
            </a:extLst>
          </p:cNvPr>
          <p:cNvSpPr>
            <a:spLocks noGrp="1"/>
          </p:cNvSpPr>
          <p:nvPr>
            <p:ph type="body" sz="quarter" idx="23"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19780227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P Side Header, Double Column,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990602"/>
            <a:ext cx="3063875" cy="413067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3"/>
          <p:cNvSpPr>
            <a:spLocks noGrp="1"/>
          </p:cNvSpPr>
          <p:nvPr>
            <p:ph sz="quarter" idx="18"/>
          </p:nvPr>
        </p:nvSpPr>
        <p:spPr>
          <a:xfrm>
            <a:off x="5622925" y="990602"/>
            <a:ext cx="3063875" cy="413067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5"/>
          <p:cNvSpPr>
            <a:spLocks noGrp="1"/>
          </p:cNvSpPr>
          <p:nvPr>
            <p:ph type="body" sz="quarter" idx="20"/>
          </p:nvPr>
        </p:nvSpPr>
        <p:spPr>
          <a:xfrm>
            <a:off x="2582862" y="657695"/>
            <a:ext cx="6111875" cy="332906"/>
          </a:xfrm>
        </p:spPr>
        <p:txBody>
          <a:bodyPr/>
          <a:lstStyle>
            <a:lvl1pPr marL="0" indent="0" algn="ctr">
              <a:buFontTx/>
              <a:buNone/>
              <a:defRPr sz="1800" baseline="0">
                <a:solidFill>
                  <a:srgbClr val="2D5986"/>
                </a:solidFill>
              </a:defRPr>
            </a:lvl1pPr>
          </a:lstStyle>
          <a:p>
            <a:pPr lvl="0"/>
            <a:r>
              <a:rPr lang="en-US" dirty="0"/>
              <a:t>Click to edit Master text style</a:t>
            </a:r>
          </a:p>
        </p:txBody>
      </p:sp>
      <p:sp>
        <p:nvSpPr>
          <p:cNvPr id="11" name="Text Placeholder 2">
            <a:extLst>
              <a:ext uri="{FF2B5EF4-FFF2-40B4-BE49-F238E27FC236}">
                <a16:creationId xmlns:a16="http://schemas.microsoft.com/office/drawing/2014/main" id="{693B762D-BCDE-4318-BB60-767A81B7B4A1}"/>
              </a:ext>
            </a:extLst>
          </p:cNvPr>
          <p:cNvSpPr>
            <a:spLocks noGrp="1"/>
          </p:cNvSpPr>
          <p:nvPr>
            <p:ph type="body" sz="quarter" idx="21"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206609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633702"/>
          </a:xfrm>
        </p:spPr>
        <p:txBody>
          <a:bodyPr>
            <a:normAutofit/>
          </a:bodyPr>
          <a:lstStyle>
            <a:lvl1pPr algn="ctr">
              <a:defRPr sz="2000" b="1" baseline="0">
                <a:solidFill>
                  <a:srgbClr val="2D5986"/>
                </a:solidFill>
                <a:latin typeface="Helvetica" charset="0"/>
                <a:ea typeface="Helvetica" charset="0"/>
                <a:cs typeface="Helvetica" charset="0"/>
              </a:defRPr>
            </a:lvl1pPr>
          </a:lstStyle>
          <a:p>
            <a:r>
              <a:rPr lang="en-US" dirty="0"/>
              <a:t>Click to edit Master title style</a:t>
            </a:r>
          </a:p>
        </p:txBody>
      </p:sp>
      <p:sp>
        <p:nvSpPr>
          <p:cNvPr id="3" name="Text Placeholder 2"/>
          <p:cNvSpPr>
            <a:spLocks noGrp="1"/>
          </p:cNvSpPr>
          <p:nvPr>
            <p:ph type="body" idx="1"/>
          </p:nvPr>
        </p:nvSpPr>
        <p:spPr>
          <a:xfrm>
            <a:off x="629842" y="1066800"/>
            <a:ext cx="3868340" cy="457200"/>
          </a:xfrm>
        </p:spPr>
        <p:txBody>
          <a:bodyPr anchor="b">
            <a:normAutofit/>
          </a:bodyPr>
          <a:lstStyle>
            <a:lvl1pPr marL="0" indent="0">
              <a:buNone/>
              <a:defRPr sz="2000" b="1" baseline="0">
                <a:solidFill>
                  <a:srgbClr val="2D5986"/>
                </a:solidFill>
                <a:latin typeface="Helvetica" charset="0"/>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35577" y="1600201"/>
            <a:ext cx="3868340" cy="3276600"/>
          </a:xfrm>
        </p:spPr>
        <p:txBody>
          <a:bodyPr/>
          <a:lstStyle>
            <a:lvl1pPr>
              <a:defRPr sz="180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2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27959" y="1071563"/>
            <a:ext cx="3887391" cy="452437"/>
          </a:xfrm>
        </p:spPr>
        <p:txBody>
          <a:bodyPr anchor="b">
            <a:normAutofit/>
          </a:bodyPr>
          <a:lstStyle>
            <a:lvl1pPr marL="0" indent="0">
              <a:buNone/>
              <a:defRPr sz="2000" b="1" baseline="0">
                <a:solidFill>
                  <a:srgbClr val="2D5986"/>
                </a:solidFill>
                <a:latin typeface="Helvetica" charset="0"/>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7959" y="1600200"/>
            <a:ext cx="3887391" cy="3276600"/>
          </a:xfrm>
        </p:spPr>
        <p:txBody>
          <a:bodyPr/>
          <a:lstStyle>
            <a:lvl1pPr>
              <a:defRPr sz="180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2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10" name="Text Placeholder 2">
            <a:extLst>
              <a:ext uri="{FF2B5EF4-FFF2-40B4-BE49-F238E27FC236}">
                <a16:creationId xmlns:a16="http://schemas.microsoft.com/office/drawing/2014/main" id="{461BF5C6-B973-4689-A414-612AED1E3E9C}"/>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6771124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P Quad ">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48000"/>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48000"/>
            <a:ext cx="2819400" cy="380999"/>
          </a:xfrm>
        </p:spPr>
        <p:txBody>
          <a:bodyPr/>
          <a:lstStyle>
            <a:lvl1pPr marL="0" indent="0" algn="ctr">
              <a:buFontTx/>
              <a:buNone/>
              <a:defRPr sz="1800" u="sng" baseline="0">
                <a:solidFill>
                  <a:srgbClr val="336699"/>
                </a:solidFill>
              </a:defRPr>
            </a:lvl1pPr>
            <a:lvl2pPr marL="344488" indent="-276225">
              <a:tabLst/>
              <a:defRPr sz="1600">
                <a:solidFill>
                  <a:srgbClr val="336699"/>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17166"/>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2">
            <a:extLst>
              <a:ext uri="{FF2B5EF4-FFF2-40B4-BE49-F238E27FC236}">
                <a16:creationId xmlns:a16="http://schemas.microsoft.com/office/drawing/2014/main" id="{037D3E98-3B0F-4BC5-80CD-5DCD153592EC}"/>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621400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P Quad Cross">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32127"/>
            <a:ext cx="2819400" cy="396874"/>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32126"/>
            <a:ext cx="2819400" cy="396873"/>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2943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16" name="Rectangle 15"/>
          <p:cNvSpPr/>
          <p:nvPr userDrawn="1"/>
        </p:nvSpPr>
        <p:spPr>
          <a:xfrm>
            <a:off x="2667000" y="2895600"/>
            <a:ext cx="5829300" cy="136526"/>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19" name="Rectangle 18"/>
          <p:cNvSpPr/>
          <p:nvPr userDrawn="1"/>
        </p:nvSpPr>
        <p:spPr>
          <a:xfrm rot="5400000">
            <a:off x="3429000" y="2895600"/>
            <a:ext cx="4267200" cy="152400"/>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21" name="Text Placeholder 2">
            <a:extLst>
              <a:ext uri="{FF2B5EF4-FFF2-40B4-BE49-F238E27FC236}">
                <a16:creationId xmlns:a16="http://schemas.microsoft.com/office/drawing/2014/main" id="{7E08F516-71F8-47B3-A5E3-D7877F1FE7B4}"/>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003586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P Blue Quad ">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baseline="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a:solidFill>
            <a:srgbClr val="376087"/>
          </a:solidFill>
        </p:spPr>
        <p:txBody>
          <a:bodyPr/>
          <a:lstStyle>
            <a:lvl1pPr>
              <a:defRPr sz="1600" baseline="0">
                <a:solidFill>
                  <a:schemeClr val="bg1"/>
                </a:solidFill>
              </a:defRPr>
            </a:lvl1pPr>
            <a:lvl2pPr>
              <a:defRPr sz="1400" baseline="0">
                <a:solidFill>
                  <a:schemeClr val="bg1"/>
                </a:solidFill>
              </a:defRPr>
            </a:lvl2pPr>
            <a:lvl3pPr>
              <a:defRPr sz="1200" baseline="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480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480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17166"/>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2">
            <a:extLst>
              <a:ext uri="{FF2B5EF4-FFF2-40B4-BE49-F238E27FC236}">
                <a16:creationId xmlns:a16="http://schemas.microsoft.com/office/drawing/2014/main" id="{40B7E0DF-D6A6-4551-A86A-E663A62CC6F1}"/>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1638940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P Blank 4">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34839681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9504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F75AFC-E157-48CA-A05A-DE31677BC743}" type="slidenum">
              <a:rPr lang="en-US" smtClean="0"/>
              <a:t>‹#›</a:t>
            </a:fld>
            <a:endParaRPr lang="en-US"/>
          </a:p>
        </p:txBody>
      </p:sp>
    </p:spTree>
    <p:extLst>
      <p:ext uri="{BB962C8B-B14F-4D97-AF65-F5344CB8AC3E}">
        <p14:creationId xmlns:p14="http://schemas.microsoft.com/office/powerpoint/2010/main" val="5667451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EE554-2517-AB42-9BA8-03C6F4EDAACA}" type="datetimeFigureOut">
              <a:rPr lang="en-US" smtClean="0"/>
              <a:t>6/29/2023</a:t>
            </a:fld>
            <a:endParaRPr lang="en-US" dirty="0"/>
          </a:p>
        </p:txBody>
      </p:sp>
      <p:sp>
        <p:nvSpPr>
          <p:cNvPr id="5" name="Footer Placeholder 4"/>
          <p:cNvSpPr>
            <a:spLocks noGrp="1"/>
          </p:cNvSpPr>
          <p:nvPr>
            <p:ph type="ftr" sz="quarter" idx="11"/>
          </p:nvPr>
        </p:nvSpPr>
        <p:spPr>
          <a:xfrm>
            <a:off x="725835" y="4001294"/>
            <a:ext cx="3086100" cy="365125"/>
          </a:xfrm>
        </p:spPr>
        <p:txBody>
          <a:bodyPr/>
          <a:lstStyle/>
          <a:p>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8" name="Content Placeholder 7">
            <a:extLst>
              <a:ext uri="{FF2B5EF4-FFF2-40B4-BE49-F238E27FC236}">
                <a16:creationId xmlns:a16="http://schemas.microsoft.com/office/drawing/2014/main" id="{1292A7A0-7D61-48A7-8DBC-5CE4C06D841D}"/>
              </a:ext>
            </a:extLst>
          </p:cNvPr>
          <p:cNvSpPr>
            <a:spLocks noGrp="1"/>
          </p:cNvSpPr>
          <p:nvPr>
            <p:ph sz="quarter" idx="13"/>
          </p:nvPr>
        </p:nvSpPr>
        <p:spPr>
          <a:xfrm>
            <a:off x="4327525" y="6762750"/>
            <a:ext cx="914400" cy="914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536602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4"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2035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772400" y="6356351"/>
            <a:ext cx="742950" cy="365125"/>
          </a:xfrm>
          <a:prstGeom prst="rect">
            <a:avLst/>
          </a:prstGeom>
        </p:spPr>
        <p:txBody>
          <a:bodyPr vert="horz" lIns="91440" tIns="45720" rIns="91440" bIns="45720" rtlCol="0" anchor="ctr"/>
          <a:lstStyle>
            <a:lvl1pPr algn="r">
              <a:defRPr sz="1200">
                <a:solidFill>
                  <a:srgbClr val="7F7F7F"/>
                </a:solidFill>
                <a:latin typeface="+mj-lt"/>
                <a:cs typeface="Helvetica" panose="020B0604020202020204" pitchFamily="34" charset="0"/>
              </a:defRPr>
            </a:lvl1pPr>
          </a:lstStyle>
          <a:p>
            <a:fld id="{9B7486C5-B833-574C-9F2F-A24B69D4695D}" type="slidenum">
              <a:rPr lang="en-US" smtClean="0"/>
              <a:pPr/>
              <a:t>‹#›</a:t>
            </a:fld>
            <a:endParaRPr lang="en-US" dirty="0"/>
          </a:p>
        </p:txBody>
      </p:sp>
      <p:sp>
        <p:nvSpPr>
          <p:cNvPr id="7" name="Content Placeholder 4"/>
          <p:cNvSpPr txBox="1">
            <a:spLocks/>
          </p:cNvSpPr>
          <p:nvPr userDrawn="1"/>
        </p:nvSpPr>
        <p:spPr>
          <a:xfrm>
            <a:off x="2667000" y="6266631"/>
            <a:ext cx="2895600" cy="2262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800" b="0" dirty="0">
                <a:solidFill>
                  <a:srgbClr val="7F7F7F"/>
                </a:solidFill>
                <a:latin typeface="+mj-lt"/>
                <a:ea typeface="Helvetica" charset="0"/>
                <a:cs typeface="Helvetica" panose="020B0604020202020204" pitchFamily="34" charset="0"/>
              </a:rPr>
              <a:t>© 2023 Tamarind </a:t>
            </a:r>
            <a:r>
              <a:rPr lang="en-US" sz="800" b="0" dirty="0">
                <a:solidFill>
                  <a:srgbClr val="7F7F7F"/>
                </a:solidFill>
                <a:latin typeface="+mj-lt"/>
                <a:ea typeface="Helvetica Neue" panose="02000503000000020004" pitchFamily="2" charset="0"/>
                <a:cs typeface="Helvetica Neue" panose="02000503000000020004" pitchFamily="2" charset="0"/>
              </a:rPr>
              <a:t>Partners</a:t>
            </a:r>
            <a:r>
              <a:rPr lang="en-US" sz="800" b="0" dirty="0">
                <a:solidFill>
                  <a:srgbClr val="7F7F7F"/>
                </a:solidFill>
                <a:latin typeface="+mj-lt"/>
                <a:ea typeface="Helvetica" charset="0"/>
                <a:cs typeface="Helvetica" panose="020B0604020202020204" pitchFamily="34" charset="0"/>
              </a:rPr>
              <a:t>, Inc. All rights reserved</a:t>
            </a:r>
            <a:r>
              <a:rPr lang="en-US" sz="800" b="0" dirty="0">
                <a:solidFill>
                  <a:schemeClr val="tx1">
                    <a:lumMod val="50000"/>
                    <a:lumOff val="50000"/>
                  </a:schemeClr>
                </a:solidFill>
                <a:latin typeface="Helvetica" charset="0"/>
                <a:ea typeface="Helvetica" charset="0"/>
                <a:cs typeface="Helvetica" charset="0"/>
              </a:rPr>
              <a:t>.</a:t>
            </a:r>
          </a:p>
        </p:txBody>
      </p:sp>
      <p:pic>
        <p:nvPicPr>
          <p:cNvPr id="10" name="Picture 9">
            <a:extLst>
              <a:ext uri="{FF2B5EF4-FFF2-40B4-BE49-F238E27FC236}">
                <a16:creationId xmlns:a16="http://schemas.microsoft.com/office/drawing/2014/main" id="{E068200A-F86F-455E-9776-007042F96207}"/>
              </a:ext>
            </a:extLst>
          </p:cNvPr>
          <p:cNvPicPr>
            <a:picLocks noChangeAspect="1"/>
          </p:cNvPicPr>
          <p:nvPr userDrawn="1"/>
        </p:nvPicPr>
        <p:blipFill>
          <a:blip r:embed="rId65" cstate="print">
            <a:extLst>
              <a:ext uri="{28A0092B-C50C-407E-A947-70E740481C1C}">
                <a14:useLocalDpi xmlns:a14="http://schemas.microsoft.com/office/drawing/2010/main"/>
              </a:ext>
            </a:extLst>
          </a:blip>
          <a:stretch>
            <a:fillRect/>
          </a:stretch>
        </p:blipFill>
        <p:spPr>
          <a:xfrm>
            <a:off x="97855" y="5562600"/>
            <a:ext cx="2947447" cy="1235049"/>
          </a:xfrm>
          <a:prstGeom prst="rect">
            <a:avLst/>
          </a:prstGeom>
        </p:spPr>
      </p:pic>
    </p:spTree>
    <p:extLst>
      <p:ext uri="{BB962C8B-B14F-4D97-AF65-F5344CB8AC3E}">
        <p14:creationId xmlns:p14="http://schemas.microsoft.com/office/powerpoint/2010/main" val="1154622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2" r:id="rId59"/>
    <p:sldLayoutId id="2147483733" r:id="rId60"/>
    <p:sldLayoutId id="2147483734" r:id="rId61"/>
    <p:sldLayoutId id="2147483735" r:id="rId62"/>
  </p:sldLayoutIdLst>
  <p:hf hdr="0" dt="0"/>
  <p:txStyles>
    <p:titleStyle>
      <a:lvl1pPr algn="ctr" defTabSz="914400" rtl="0" eaLnBrk="1" latinLnBrk="0" hangingPunct="1">
        <a:lnSpc>
          <a:spcPct val="90000"/>
        </a:lnSpc>
        <a:spcBef>
          <a:spcPct val="0"/>
        </a:spcBef>
        <a:buNone/>
        <a:defRPr sz="2400" b="1" kern="1200" baseline="0">
          <a:solidFill>
            <a:srgbClr val="2D5986"/>
          </a:solidFill>
          <a:latin typeface="+mj-lt"/>
          <a:ea typeface="Helvetica" charset="0"/>
          <a:cs typeface="Helvetica"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b="1" kern="1200" baseline="0">
          <a:solidFill>
            <a:srgbClr val="336699"/>
          </a:solidFill>
          <a:latin typeface="+mn-lt"/>
          <a:ea typeface="Helvetica" charset="0"/>
          <a:cs typeface="Helvetica"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800" b="0" kern="1200" baseline="0">
          <a:solidFill>
            <a:srgbClr val="666666"/>
          </a:solidFill>
          <a:latin typeface="+mn-lt"/>
          <a:ea typeface="Helvetica" charset="0"/>
          <a:cs typeface="Helvetica"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kern="1200" baseline="0">
          <a:solidFill>
            <a:srgbClr val="666666"/>
          </a:solidFill>
          <a:latin typeface="+mn-lt"/>
          <a:ea typeface="Helvetica" charset="0"/>
          <a:cs typeface="Helvetica"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400" b="0" kern="1200" baseline="0">
          <a:solidFill>
            <a:srgbClr val="666666"/>
          </a:solidFill>
          <a:latin typeface="+mn-lt"/>
          <a:ea typeface="Helvetica" charset="0"/>
          <a:cs typeface="Helvetica"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200" b="0" kern="1200" baseline="0">
          <a:solidFill>
            <a:srgbClr val="666666"/>
          </a:solidFill>
          <a:latin typeface="+mn-lt"/>
          <a:ea typeface="Helvetica" charset="0"/>
          <a:cs typeface="Helvetic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notesSlide" Target="../notesSlides/notesSlide7.xml"/><Relationship Id="rId16" Type="http://schemas.openxmlformats.org/officeDocument/2006/relationships/image" Target="../media/image15.png"/><Relationship Id="rId1" Type="http://schemas.openxmlformats.org/officeDocument/2006/relationships/slideLayout" Target="../slideLayouts/slideLayout61.xml"/><Relationship Id="rId6" Type="http://schemas.openxmlformats.org/officeDocument/2006/relationships/diagramColors" Target="../diagrams/colors1.xml"/><Relationship Id="rId11" Type="http://schemas.openxmlformats.org/officeDocument/2006/relationships/image" Target="../media/image10.svg"/><Relationship Id="rId5" Type="http://schemas.openxmlformats.org/officeDocument/2006/relationships/diagramQuickStyle" Target="../diagrams/quickStyle1.xml"/><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diagramLayout" Target="../diagrams/layout1.xml"/><Relationship Id="rId9" Type="http://schemas.openxmlformats.org/officeDocument/2006/relationships/image" Target="../media/image8.svg"/><Relationship Id="rId1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8.svg"/><Relationship Id="rId3" Type="http://schemas.openxmlformats.org/officeDocument/2006/relationships/image" Target="../media/image9.png"/><Relationship Id="rId7" Type="http://schemas.openxmlformats.org/officeDocument/2006/relationships/diagramQuickStyle" Target="../diagrams/quickStyle2.xml"/><Relationship Id="rId12" Type="http://schemas.openxmlformats.org/officeDocument/2006/relationships/image" Target="../media/image17.png"/><Relationship Id="rId17" Type="http://schemas.openxmlformats.org/officeDocument/2006/relationships/image" Target="../media/image22.svg"/><Relationship Id="rId2" Type="http://schemas.openxmlformats.org/officeDocument/2006/relationships/notesSlide" Target="../notesSlides/notesSlide8.xml"/><Relationship Id="rId16" Type="http://schemas.openxmlformats.org/officeDocument/2006/relationships/image" Target="../media/image21.png"/><Relationship Id="rId1" Type="http://schemas.openxmlformats.org/officeDocument/2006/relationships/slideLayout" Target="../slideLayouts/slideLayout61.xml"/><Relationship Id="rId6" Type="http://schemas.openxmlformats.org/officeDocument/2006/relationships/diagramLayout" Target="../diagrams/layout2.xml"/><Relationship Id="rId11" Type="http://schemas.openxmlformats.org/officeDocument/2006/relationships/image" Target="../media/image16.svg"/><Relationship Id="rId5" Type="http://schemas.openxmlformats.org/officeDocument/2006/relationships/diagramData" Target="../diagrams/data2.xml"/><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image" Target="../media/image10.svg"/><Relationship Id="rId9" Type="http://schemas.microsoft.com/office/2007/relationships/diagramDrawing" Target="../diagrams/drawing2.xml"/><Relationship Id="rId1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32.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3.png"/><Relationship Id="rId7" Type="http://schemas.openxmlformats.org/officeDocument/2006/relationships/diagramColors" Target="../diagrams/colors6.xml"/><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1.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1.xml"/><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34.pn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notesSlide" Target="../notesSlides/notesSlide19.xml"/><Relationship Id="rId1" Type="http://schemas.openxmlformats.org/officeDocument/2006/relationships/slideLayout" Target="../slideLayouts/slideLayout34.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1.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notesSlide" Target="../notesSlides/notesSlide25.xml"/><Relationship Id="rId1" Type="http://schemas.openxmlformats.org/officeDocument/2006/relationships/slideLayout" Target="../slideLayouts/slideLayout61.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671D9-9535-8ADC-F598-A88299C64608}"/>
              </a:ext>
            </a:extLst>
          </p:cNvPr>
          <p:cNvSpPr>
            <a:spLocks noGrp="1"/>
          </p:cNvSpPr>
          <p:nvPr>
            <p:ph type="ctrTitle"/>
          </p:nvPr>
        </p:nvSpPr>
        <p:spPr/>
        <p:txBody>
          <a:bodyPr/>
          <a:lstStyle/>
          <a:p>
            <a:r>
              <a:rPr lang="en-US" dirty="0"/>
              <a:t>Family Office Ecosystems</a:t>
            </a:r>
          </a:p>
        </p:txBody>
      </p:sp>
      <p:sp>
        <p:nvSpPr>
          <p:cNvPr id="3" name="Subtitle 2">
            <a:extLst>
              <a:ext uri="{FF2B5EF4-FFF2-40B4-BE49-F238E27FC236}">
                <a16:creationId xmlns:a16="http://schemas.microsoft.com/office/drawing/2014/main" id="{89D64317-E1F5-6843-826D-8BB8C1C77F3A}"/>
              </a:ext>
            </a:extLst>
          </p:cNvPr>
          <p:cNvSpPr>
            <a:spLocks noGrp="1"/>
          </p:cNvSpPr>
          <p:nvPr>
            <p:ph type="subTitle" idx="1"/>
          </p:nvPr>
        </p:nvSpPr>
        <p:spPr/>
        <p:txBody>
          <a:bodyPr/>
          <a:lstStyle/>
          <a:p>
            <a:r>
              <a:rPr lang="en-US" dirty="0"/>
              <a:t>Presenter: Kirby Rosplock, PhD</a:t>
            </a:r>
          </a:p>
          <a:p>
            <a:r>
              <a:rPr lang="en-US" dirty="0"/>
              <a:t>Tamarind Partners</a:t>
            </a:r>
          </a:p>
        </p:txBody>
      </p:sp>
    </p:spTree>
    <p:extLst>
      <p:ext uri="{BB962C8B-B14F-4D97-AF65-F5344CB8AC3E}">
        <p14:creationId xmlns:p14="http://schemas.microsoft.com/office/powerpoint/2010/main" val="387488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C088A84-FBFF-DEF3-FF67-CEFBB7EECA2B}"/>
              </a:ext>
            </a:extLst>
          </p:cNvPr>
          <p:cNvSpPr>
            <a:spLocks noGrp="1"/>
          </p:cNvSpPr>
          <p:nvPr>
            <p:ph type="sldNum" sz="quarter" idx="12"/>
          </p:nvPr>
        </p:nvSpPr>
        <p:spPr/>
        <p:txBody>
          <a:bodyPr/>
          <a:lstStyle/>
          <a:p>
            <a:fld id="{9B7486C5-B833-574C-9F2F-A24B69D4695D}" type="slidenum">
              <a:rPr lang="en-US" smtClean="0">
                <a:solidFill>
                  <a:prstClr val="black">
                    <a:tint val="75000"/>
                  </a:prstClr>
                </a:solidFill>
              </a:rPr>
              <a:pPr/>
              <a:t>2</a:t>
            </a:fld>
            <a:endParaRPr lang="en-US" dirty="0">
              <a:solidFill>
                <a:prstClr val="black">
                  <a:tint val="75000"/>
                </a:prstClr>
              </a:solidFill>
            </a:endParaRPr>
          </a:p>
        </p:txBody>
      </p:sp>
      <p:sp>
        <p:nvSpPr>
          <p:cNvPr id="6" name="Text Placeholder 5">
            <a:extLst>
              <a:ext uri="{FF2B5EF4-FFF2-40B4-BE49-F238E27FC236}">
                <a16:creationId xmlns:a16="http://schemas.microsoft.com/office/drawing/2014/main" id="{080EF417-CF8C-BC09-A7DF-AC90649139B7}"/>
              </a:ext>
            </a:extLst>
          </p:cNvPr>
          <p:cNvSpPr>
            <a:spLocks noGrp="1"/>
          </p:cNvSpPr>
          <p:nvPr>
            <p:ph type="body" sz="quarter" idx="13"/>
          </p:nvPr>
        </p:nvSpPr>
        <p:spPr>
          <a:xfrm>
            <a:off x="2362200" y="457199"/>
            <a:ext cx="6248400" cy="5139559"/>
          </a:xfrm>
        </p:spPr>
        <p:txBody>
          <a:bodyPr>
            <a:normAutofit/>
          </a:bodyPr>
          <a:lstStyle/>
          <a:p>
            <a:pPr marL="285750" indent="-285750">
              <a:buFont typeface="Arial" panose="020B0604020202020204" pitchFamily="34" charset="0"/>
              <a:buChar char="•"/>
            </a:pPr>
            <a:r>
              <a:rPr lang="en-US" dirty="0"/>
              <a:t>Managing Complex Change</a:t>
            </a:r>
          </a:p>
          <a:p>
            <a:pPr marL="865188" lvl="1" indent="-285750"/>
            <a:r>
              <a:rPr lang="en-US" dirty="0"/>
              <a:t>3 Themes</a:t>
            </a:r>
          </a:p>
          <a:p>
            <a:pPr marL="285750" indent="-285750">
              <a:buFont typeface="Arial" panose="020B0604020202020204" pitchFamily="34" charset="0"/>
              <a:buChar char="•"/>
            </a:pPr>
            <a:r>
              <a:rPr lang="en-US" dirty="0"/>
              <a:t>Family Office Overview</a:t>
            </a:r>
          </a:p>
          <a:p>
            <a:pPr marL="865188" lvl="1" indent="-285750"/>
            <a:r>
              <a:rPr lang="en-US" dirty="0"/>
              <a:t>Goals</a:t>
            </a:r>
          </a:p>
          <a:p>
            <a:pPr marL="285750" indent="-285750">
              <a:buFont typeface="Arial" panose="020B0604020202020204" pitchFamily="34" charset="0"/>
              <a:buChar char="•"/>
            </a:pPr>
            <a:r>
              <a:rPr lang="en-US" dirty="0"/>
              <a:t>Services</a:t>
            </a:r>
          </a:p>
          <a:p>
            <a:pPr marL="285750" indent="-285750">
              <a:buFont typeface="Arial" panose="020B0604020202020204" pitchFamily="34" charset="0"/>
              <a:buChar char="•"/>
            </a:pPr>
            <a:r>
              <a:rPr lang="en-US" dirty="0"/>
              <a:t>Complexity</a:t>
            </a:r>
          </a:p>
          <a:p>
            <a:pPr marL="285750" indent="-285750">
              <a:buFont typeface="Arial" panose="020B0604020202020204" pitchFamily="34" charset="0"/>
              <a:buChar char="•"/>
            </a:pPr>
            <a:r>
              <a:rPr lang="en-US" dirty="0"/>
              <a:t>Structures</a:t>
            </a:r>
          </a:p>
          <a:p>
            <a:pPr marL="865188" lvl="1" indent="-285750"/>
            <a:r>
              <a:rPr lang="en-US" dirty="0"/>
              <a:t>Setup</a:t>
            </a:r>
          </a:p>
          <a:p>
            <a:pPr marL="865188" lvl="1" indent="-285750"/>
            <a:r>
              <a:rPr lang="en-US" dirty="0"/>
              <a:t>Types</a:t>
            </a:r>
          </a:p>
          <a:p>
            <a:pPr marL="865188" lvl="1" indent="-285750"/>
            <a:r>
              <a:rPr lang="en-US" dirty="0"/>
              <a:t>SWOTs</a:t>
            </a:r>
          </a:p>
          <a:p>
            <a:pPr marL="285750" indent="-285750">
              <a:buFont typeface="Arial" panose="020B0604020202020204" pitchFamily="34" charset="0"/>
              <a:buChar char="•"/>
            </a:pPr>
            <a:r>
              <a:rPr lang="en-US" dirty="0"/>
              <a:t>Build vs. Buy</a:t>
            </a:r>
          </a:p>
          <a:p>
            <a:pPr marL="865188" lvl="1" indent="-285750"/>
            <a:r>
              <a:rPr lang="en-US" dirty="0"/>
              <a:t>Pricing</a:t>
            </a:r>
          </a:p>
          <a:p>
            <a:pPr marL="865188" lvl="1" indent="-285750"/>
            <a:r>
              <a:rPr lang="en-US" dirty="0"/>
              <a:t>Metrics	</a:t>
            </a:r>
          </a:p>
          <a:p>
            <a:pPr marL="285750" indent="-285750">
              <a:buFont typeface="Arial" panose="020B0604020202020204" pitchFamily="34" charset="0"/>
              <a:buChar char="•"/>
            </a:pPr>
            <a:r>
              <a:rPr lang="en-US" dirty="0"/>
              <a:t>Closing Thoughts</a:t>
            </a:r>
          </a:p>
          <a:p>
            <a:pPr marL="285750" indent="-285750">
              <a:buFont typeface="Arial" panose="020B0604020202020204" pitchFamily="34" charset="0"/>
              <a:buChar char="•"/>
            </a:pPr>
            <a:endParaRPr lang="en-US" dirty="0"/>
          </a:p>
          <a:p>
            <a:pPr marL="285750" indent="-285750"/>
            <a:endParaRPr lang="en-US" dirty="0"/>
          </a:p>
          <a:p>
            <a:pPr marL="865188" lvl="1" indent="-285750"/>
            <a:endParaRPr lang="en-US" dirty="0"/>
          </a:p>
        </p:txBody>
      </p:sp>
    </p:spTree>
    <p:extLst>
      <p:ext uri="{BB962C8B-B14F-4D97-AF65-F5344CB8AC3E}">
        <p14:creationId xmlns:p14="http://schemas.microsoft.com/office/powerpoint/2010/main" val="379150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BB67BF5-718E-38FA-76CF-D44BFEFED794}"/>
              </a:ext>
            </a:extLst>
          </p:cNvPr>
          <p:cNvSpPr>
            <a:spLocks noGrp="1"/>
          </p:cNvSpPr>
          <p:nvPr>
            <p:ph type="sldNum" sz="quarter" idx="12"/>
          </p:nvPr>
        </p:nvSpPr>
        <p:spPr/>
        <p:txBody>
          <a:bodyPr/>
          <a:lstStyle/>
          <a:p>
            <a:fld id="{9B7486C5-B833-574C-9F2F-A24B69D4695D}" type="slidenum">
              <a:rPr lang="en-US" smtClean="0">
                <a:solidFill>
                  <a:prstClr val="black">
                    <a:tint val="75000"/>
                  </a:prstClr>
                </a:solidFill>
              </a:rPr>
              <a:pPr/>
              <a:t>3</a:t>
            </a:fld>
            <a:endParaRPr lang="en-US" dirty="0">
              <a:solidFill>
                <a:prstClr val="black">
                  <a:tint val="75000"/>
                </a:prstClr>
              </a:solidFill>
            </a:endParaRPr>
          </a:p>
        </p:txBody>
      </p:sp>
      <p:pic>
        <p:nvPicPr>
          <p:cNvPr id="6" name="Content Placeholder 8" descr="Table&#10;&#10;Description automatically generated">
            <a:extLst>
              <a:ext uri="{FF2B5EF4-FFF2-40B4-BE49-F238E27FC236}">
                <a16:creationId xmlns:a16="http://schemas.microsoft.com/office/drawing/2014/main" id="{A0C1E377-2ED9-E5DF-3B60-B1B8CB042D4C}"/>
              </a:ext>
            </a:extLst>
          </p:cNvPr>
          <p:cNvPicPr>
            <a:picLocks noChangeAspect="1"/>
          </p:cNvPicPr>
          <p:nvPr/>
        </p:nvPicPr>
        <p:blipFill rotWithShape="1">
          <a:blip r:embed="rId3"/>
          <a:srcRect t="5070"/>
          <a:stretch/>
        </p:blipFill>
        <p:spPr>
          <a:xfrm>
            <a:off x="111990" y="136524"/>
            <a:ext cx="8920020" cy="5183159"/>
          </a:xfrm>
          <a:prstGeom prst="rect">
            <a:avLst/>
          </a:prstGeom>
        </p:spPr>
      </p:pic>
    </p:spTree>
    <p:extLst>
      <p:ext uri="{BB962C8B-B14F-4D97-AF65-F5344CB8AC3E}">
        <p14:creationId xmlns:p14="http://schemas.microsoft.com/office/powerpoint/2010/main" val="427750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idx="4294967295"/>
          </p:nvPr>
        </p:nvSpPr>
        <p:spPr>
          <a:xfrm>
            <a:off x="3020747" y="716251"/>
            <a:ext cx="4165383" cy="4426348"/>
          </a:xfrm>
        </p:spPr>
        <p:txBody>
          <a:bodyPr>
            <a:noAutofit/>
          </a:bodyPr>
          <a:lstStyle/>
          <a:p>
            <a:pPr marL="0" indent="0">
              <a:buNone/>
            </a:pPr>
            <a:r>
              <a:rPr lang="en-US" sz="1400" b="1" dirty="0">
                <a:solidFill>
                  <a:srgbClr val="2D5986"/>
                </a:solidFill>
                <a:latin typeface="Helvetica" charset="0"/>
                <a:ea typeface="Helvetica" charset="0"/>
                <a:cs typeface="Helvetica" charset="0"/>
              </a:rPr>
              <a:t>Support family members with their investment, financial and lifestyle needs</a:t>
            </a:r>
            <a:br>
              <a:rPr lang="en-US" sz="1400" b="1" dirty="0">
                <a:solidFill>
                  <a:srgbClr val="0070C0">
                    <a:lumMod val="75000"/>
                  </a:srgbClr>
                </a:solidFill>
                <a:latin typeface="Helvetica" charset="0"/>
                <a:ea typeface="Helvetica" charset="0"/>
                <a:cs typeface="Helvetica" charset="0"/>
              </a:rPr>
            </a:br>
            <a:r>
              <a:rPr lang="en-US" sz="1400" b="0" dirty="0">
                <a:solidFill>
                  <a:srgbClr val="666666"/>
                </a:solidFill>
                <a:latin typeface="Helvetica" charset="0"/>
              </a:rPr>
              <a:t>Dedicated family office s</a:t>
            </a:r>
            <a:r>
              <a:rPr lang="en-US" sz="1400" b="0" dirty="0">
                <a:solidFill>
                  <a:srgbClr val="666666"/>
                </a:solidFill>
                <a:latin typeface="Helvetica" charset="0"/>
                <a:ea typeface="Helvetica" charset="0"/>
                <a:cs typeface="Helvetica" charset="0"/>
              </a:rPr>
              <a:t>ervices that support </a:t>
            </a:r>
            <a:r>
              <a:rPr lang="en-US" sz="1400" b="0" dirty="0">
                <a:solidFill>
                  <a:srgbClr val="666666"/>
                </a:solidFill>
                <a:latin typeface="Helvetica" charset="0"/>
              </a:rPr>
              <a:t>holistically </a:t>
            </a:r>
            <a:r>
              <a:rPr lang="en-US" sz="1400" b="0" dirty="0">
                <a:solidFill>
                  <a:srgbClr val="666666"/>
                </a:solidFill>
                <a:latin typeface="Helvetica" charset="0"/>
                <a:ea typeface="Helvetica" charset="0"/>
                <a:cs typeface="Helvetica" charset="0"/>
              </a:rPr>
              <a:t>the </a:t>
            </a:r>
            <a:r>
              <a:rPr lang="en-US" sz="1400" b="0" dirty="0">
                <a:solidFill>
                  <a:srgbClr val="666666"/>
                </a:solidFill>
                <a:latin typeface="Helvetica" charset="0"/>
              </a:rPr>
              <a:t>complex </a:t>
            </a:r>
            <a:r>
              <a:rPr lang="en-US" sz="1400" b="0" dirty="0">
                <a:solidFill>
                  <a:srgbClr val="666666"/>
                </a:solidFill>
                <a:latin typeface="Helvetica" charset="0"/>
                <a:ea typeface="Helvetica" charset="0"/>
                <a:cs typeface="Helvetica" charset="0"/>
              </a:rPr>
              <a:t>lives of </a:t>
            </a:r>
            <a:r>
              <a:rPr lang="en-US" sz="1400" b="0" dirty="0">
                <a:solidFill>
                  <a:srgbClr val="666666"/>
                </a:solidFill>
                <a:latin typeface="Helvetica" charset="0"/>
              </a:rPr>
              <a:t>family</a:t>
            </a:r>
          </a:p>
          <a:p>
            <a:pPr marL="0" indent="0">
              <a:buNone/>
            </a:pPr>
            <a:r>
              <a:rPr lang="en-US" sz="1400" dirty="0">
                <a:solidFill>
                  <a:srgbClr val="50667D"/>
                </a:solidFill>
                <a:latin typeface="Helvetica" charset="0"/>
                <a:ea typeface="Helvetica" charset="0"/>
                <a:cs typeface="Helvetica" charset="0"/>
              </a:rPr>
              <a:t>Wealth Continuity</a:t>
            </a:r>
            <a:r>
              <a:rPr lang="en-US" sz="1400" dirty="0">
                <a:solidFill>
                  <a:srgbClr val="2D5986"/>
                </a:solidFill>
                <a:latin typeface="Helvetica" charset="0"/>
                <a:ea typeface="Helvetica" charset="0"/>
                <a:cs typeface="Helvetica" charset="0"/>
              </a:rPr>
              <a:t>, Integration and Control</a:t>
            </a:r>
            <a:br>
              <a:rPr lang="en-US" sz="1400" dirty="0">
                <a:solidFill>
                  <a:schemeClr val="tx1">
                    <a:lumMod val="50000"/>
                    <a:lumOff val="50000"/>
                  </a:schemeClr>
                </a:solidFill>
                <a:latin typeface="Helvetica" charset="0"/>
                <a:ea typeface="Helvetica" charset="0"/>
                <a:cs typeface="Helvetica" charset="0"/>
              </a:rPr>
            </a:br>
            <a:r>
              <a:rPr lang="en-US" sz="1400" b="0" dirty="0">
                <a:solidFill>
                  <a:srgbClr val="666666"/>
                </a:solidFill>
                <a:latin typeface="Helvetica" charset="0"/>
                <a:ea typeface="Helvetica" charset="0"/>
                <a:cs typeface="Helvetica" charset="0"/>
              </a:rPr>
              <a:t>Continuation of the </a:t>
            </a:r>
            <a:r>
              <a:rPr lang="en-US" sz="1400" b="0" dirty="0">
                <a:solidFill>
                  <a:srgbClr val="666666"/>
                </a:solidFill>
                <a:latin typeface="Helvetica" charset="0"/>
              </a:rPr>
              <a:t>wealth through strategic planning and setting milestones to enhance oversight</a:t>
            </a:r>
          </a:p>
          <a:p>
            <a:pPr marL="0" indent="0">
              <a:buNone/>
            </a:pPr>
            <a:r>
              <a:rPr lang="en-US" sz="1400" b="1" dirty="0">
                <a:solidFill>
                  <a:srgbClr val="2D5986"/>
                </a:solidFill>
                <a:latin typeface="Helvetica" charset="0"/>
                <a:ea typeface="Helvetica" charset="0"/>
                <a:cs typeface="Helvetica" charset="0"/>
              </a:rPr>
              <a:t>Risk Management and Security</a:t>
            </a:r>
            <a:br>
              <a:rPr lang="en-US" sz="1400" b="1" dirty="0">
                <a:solidFill>
                  <a:srgbClr val="0070C0">
                    <a:lumMod val="75000"/>
                  </a:srgbClr>
                </a:solidFill>
                <a:latin typeface="Helvetica" charset="0"/>
                <a:ea typeface="Helvetica" charset="0"/>
                <a:cs typeface="Helvetica" charset="0"/>
              </a:rPr>
            </a:br>
            <a:r>
              <a:rPr lang="en-US" sz="1400" b="0" dirty="0">
                <a:solidFill>
                  <a:schemeClr val="tx1">
                    <a:lumMod val="50000"/>
                    <a:lumOff val="50000"/>
                  </a:schemeClr>
                </a:solidFill>
                <a:latin typeface="Helvetica" charset="0"/>
                <a:ea typeface="Helvetica" charset="0"/>
                <a:cs typeface="Helvetica" charset="0"/>
              </a:rPr>
              <a:t>Lifestyle protection, </a:t>
            </a:r>
            <a:r>
              <a:rPr lang="en-US" sz="1400" b="0" dirty="0">
                <a:solidFill>
                  <a:schemeClr val="tx1">
                    <a:lumMod val="50000"/>
                    <a:lumOff val="50000"/>
                  </a:schemeClr>
                </a:solidFill>
                <a:latin typeface="Helvetica" charset="0"/>
              </a:rPr>
              <a:t>personal and cyber security</a:t>
            </a:r>
            <a:br>
              <a:rPr lang="en-US" sz="1400" b="0" dirty="0">
                <a:solidFill>
                  <a:schemeClr val="tx1">
                    <a:lumMod val="50000"/>
                    <a:lumOff val="50000"/>
                  </a:schemeClr>
                </a:solidFill>
                <a:latin typeface="Helvetica" charset="0"/>
                <a:ea typeface="Helvetica" charset="0"/>
                <a:cs typeface="Helvetica" charset="0"/>
              </a:rPr>
            </a:br>
            <a:br>
              <a:rPr lang="en-US" sz="1400" dirty="0">
                <a:solidFill>
                  <a:srgbClr val="2D5986"/>
                </a:solidFill>
                <a:latin typeface="Helvetica" charset="0"/>
              </a:rPr>
            </a:br>
            <a:r>
              <a:rPr lang="en-US" sz="1400" dirty="0">
                <a:solidFill>
                  <a:srgbClr val="2D5986"/>
                </a:solidFill>
                <a:latin typeface="Helvetica" charset="0"/>
              </a:rPr>
              <a:t>Family Governance and Communication </a:t>
            </a:r>
          </a:p>
          <a:p>
            <a:pPr marL="0" indent="0">
              <a:spcBef>
                <a:spcPts val="0"/>
              </a:spcBef>
              <a:buNone/>
            </a:pPr>
            <a:r>
              <a:rPr lang="en-US" sz="1400" b="0" dirty="0">
                <a:solidFill>
                  <a:srgbClr val="666666"/>
                </a:solidFill>
                <a:latin typeface="Helvetica" charset="0"/>
              </a:rPr>
              <a:t>Creating a decision-making structure to foster strong family communication and transparency</a:t>
            </a:r>
          </a:p>
          <a:p>
            <a:pPr marL="0" indent="0">
              <a:buNone/>
            </a:pPr>
            <a:r>
              <a:rPr lang="en-US" sz="1400" dirty="0">
                <a:solidFill>
                  <a:srgbClr val="2D5986"/>
                </a:solidFill>
                <a:latin typeface="Helvetica" charset="0"/>
              </a:rPr>
              <a:t>A V</a:t>
            </a:r>
            <a:r>
              <a:rPr lang="en-US" sz="1400" b="1" dirty="0">
                <a:solidFill>
                  <a:srgbClr val="2D5986"/>
                </a:solidFill>
                <a:latin typeface="Helvetica" charset="0"/>
                <a:ea typeface="Helvetica" charset="0"/>
                <a:cs typeface="Helvetica" charset="0"/>
              </a:rPr>
              <a:t>ehicle to Educate and Grow </a:t>
            </a:r>
            <a:r>
              <a:rPr lang="en-US" sz="1400" dirty="0">
                <a:solidFill>
                  <a:srgbClr val="2D5986"/>
                </a:solidFill>
                <a:latin typeface="Helvetica" charset="0"/>
              </a:rPr>
              <a:t>F</a:t>
            </a:r>
            <a:r>
              <a:rPr lang="en-US" sz="1400" b="1" dirty="0">
                <a:solidFill>
                  <a:srgbClr val="2D5986"/>
                </a:solidFill>
                <a:latin typeface="Helvetica" charset="0"/>
                <a:ea typeface="Helvetica" charset="0"/>
                <a:cs typeface="Helvetica" charset="0"/>
              </a:rPr>
              <a:t>amily </a:t>
            </a:r>
            <a:r>
              <a:rPr lang="en-US" sz="1400" dirty="0">
                <a:solidFill>
                  <a:srgbClr val="2D5986"/>
                </a:solidFill>
                <a:latin typeface="Helvetica" charset="0"/>
              </a:rPr>
              <a:t>C</a:t>
            </a:r>
            <a:r>
              <a:rPr lang="en-US" sz="1400" b="1" dirty="0">
                <a:solidFill>
                  <a:srgbClr val="2D5986"/>
                </a:solidFill>
                <a:latin typeface="Helvetica" charset="0"/>
                <a:ea typeface="Helvetica" charset="0"/>
                <a:cs typeface="Helvetica" charset="0"/>
              </a:rPr>
              <a:t>apital</a:t>
            </a:r>
            <a:br>
              <a:rPr lang="en-US" sz="1400" b="0" dirty="0">
                <a:solidFill>
                  <a:srgbClr val="0070C0">
                    <a:lumMod val="75000"/>
                  </a:srgbClr>
                </a:solidFill>
                <a:latin typeface="Helvetica" charset="0"/>
                <a:ea typeface="Helvetica" charset="0"/>
                <a:cs typeface="Helvetica" charset="0"/>
              </a:rPr>
            </a:br>
            <a:r>
              <a:rPr lang="en-US" sz="1400" b="0" dirty="0">
                <a:solidFill>
                  <a:srgbClr val="666666"/>
                </a:solidFill>
                <a:latin typeface="Helvetica" charset="0"/>
                <a:ea typeface="Helvetica" charset="0"/>
                <a:cs typeface="Helvetica" charset="0"/>
              </a:rPr>
              <a:t>Emphasis on family education, culture and developing human capital</a:t>
            </a:r>
          </a:p>
        </p:txBody>
      </p:sp>
      <p:sp>
        <p:nvSpPr>
          <p:cNvPr id="5" name="Title 3"/>
          <p:cNvSpPr>
            <a:spLocks noGrp="1"/>
          </p:cNvSpPr>
          <p:nvPr>
            <p:ph type="title" idx="4294967295"/>
          </p:nvPr>
        </p:nvSpPr>
        <p:spPr>
          <a:xfrm>
            <a:off x="235235" y="1501423"/>
            <a:ext cx="1452360" cy="2506134"/>
          </a:xfrm>
        </p:spPr>
        <p:txBody>
          <a:bodyPr>
            <a:normAutofit/>
          </a:bodyPr>
          <a:lstStyle/>
          <a:p>
            <a:pPr algn="l"/>
            <a:r>
              <a:rPr lang="en-US" sz="2000" b="1" dirty="0">
                <a:latin typeface="Helvetica" charset="0"/>
                <a:ea typeface="Helvetica" charset="0"/>
                <a:cs typeface="Helvetica" charset="0"/>
              </a:rPr>
              <a:t>COMMON </a:t>
            </a:r>
            <a:br>
              <a:rPr lang="en-US" sz="2000" b="1" dirty="0">
                <a:latin typeface="Helvetica" charset="0"/>
                <a:ea typeface="Helvetica" charset="0"/>
                <a:cs typeface="Helvetica" charset="0"/>
              </a:rPr>
            </a:br>
            <a:r>
              <a:rPr lang="en-US" sz="2000" dirty="0">
                <a:latin typeface="Helvetica" charset="0"/>
                <a:ea typeface="Helvetica" charset="0"/>
                <a:cs typeface="Helvetica" charset="0"/>
              </a:rPr>
              <a:t>GOALS</a:t>
            </a:r>
          </a:p>
        </p:txBody>
      </p:sp>
      <p:cxnSp>
        <p:nvCxnSpPr>
          <p:cNvPr id="31" name="Straight Connector 30"/>
          <p:cNvCxnSpPr>
            <a:cxnSpLocks/>
          </p:cNvCxnSpPr>
          <p:nvPr/>
        </p:nvCxnSpPr>
        <p:spPr>
          <a:xfrm>
            <a:off x="2152073" y="21254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8666" y="716251"/>
            <a:ext cx="1657544" cy="4268600"/>
          </a:xfrm>
          <a:prstGeom prst="rect">
            <a:avLst/>
          </a:prstGeom>
        </p:spPr>
      </p:pic>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a:xfrm>
            <a:off x="8001000" y="6356351"/>
            <a:ext cx="5143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effectLst/>
              <a:uLnTx/>
              <a:uFillTx/>
            </a:endParaRPr>
          </a:p>
        </p:txBody>
      </p:sp>
      <p:grpSp>
        <p:nvGrpSpPr>
          <p:cNvPr id="33" name="Group 32">
            <a:extLst>
              <a:ext uri="{FF2B5EF4-FFF2-40B4-BE49-F238E27FC236}">
                <a16:creationId xmlns:a16="http://schemas.microsoft.com/office/drawing/2014/main" id="{53295FFE-0330-445B-B2C0-74C4CC8838C9}"/>
              </a:ext>
            </a:extLst>
          </p:cNvPr>
          <p:cNvGrpSpPr/>
          <p:nvPr/>
        </p:nvGrpSpPr>
        <p:grpSpPr>
          <a:xfrm>
            <a:off x="2667750" y="733176"/>
            <a:ext cx="394319" cy="307777"/>
            <a:chOff x="2667750" y="733176"/>
            <a:chExt cx="394319" cy="307777"/>
          </a:xfrm>
        </p:grpSpPr>
        <p:sp>
          <p:nvSpPr>
            <p:cNvPr id="2" name="Flowchart: Connector 1">
              <a:extLst>
                <a:ext uri="{FF2B5EF4-FFF2-40B4-BE49-F238E27FC236}">
                  <a16:creationId xmlns:a16="http://schemas.microsoft.com/office/drawing/2014/main" id="{E15FE927-D7C4-4764-B934-90BAD64FFD25}"/>
                </a:ext>
              </a:extLst>
            </p:cNvPr>
            <p:cNvSpPr/>
            <p:nvPr/>
          </p:nvSpPr>
          <p:spPr>
            <a:xfrm>
              <a:off x="2667750" y="746498"/>
              <a:ext cx="285494" cy="268786"/>
            </a:xfrm>
            <a:prstGeom prst="flowChartConnector">
              <a:avLst/>
            </a:prstGeom>
            <a:solidFill>
              <a:srgbClr val="1F4E79"/>
            </a:solidFill>
            <a:ln w="12700" cap="flat" cmpd="sng" algn="ctr">
              <a:solidFill>
                <a:srgbClr val="44546A"/>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5FC2FFA-6D23-451B-8806-A4D5FB382ECD}"/>
                </a:ext>
              </a:extLst>
            </p:cNvPr>
            <p:cNvSpPr txBox="1"/>
            <p:nvPr/>
          </p:nvSpPr>
          <p:spPr>
            <a:xfrm>
              <a:off x="2681069" y="733176"/>
              <a:ext cx="381000" cy="307777"/>
            </a:xfrm>
            <a:prstGeom prst="rect">
              <a:avLst/>
            </a:prstGeom>
            <a:noFill/>
          </p:spPr>
          <p:txBody>
            <a:bodyPr wrap="square" rtlCol="0">
              <a:spAutoFit/>
            </a:bodyPr>
            <a:lstStyle/>
            <a:p>
              <a:r>
                <a:rPr lang="en-US" sz="1400" b="1" dirty="0">
                  <a:solidFill>
                    <a:schemeClr val="bg1"/>
                  </a:solidFill>
                  <a:latin typeface="Helvetica" panose="020B0604020202020204" pitchFamily="34" charset="0"/>
                  <a:cs typeface="Helvetica" panose="020B0604020202020204" pitchFamily="34" charset="0"/>
                </a:rPr>
                <a:t>1</a:t>
              </a:r>
            </a:p>
          </p:txBody>
        </p:sp>
      </p:grpSp>
      <p:grpSp>
        <p:nvGrpSpPr>
          <p:cNvPr id="26" name="Group 25">
            <a:extLst>
              <a:ext uri="{FF2B5EF4-FFF2-40B4-BE49-F238E27FC236}">
                <a16:creationId xmlns:a16="http://schemas.microsoft.com/office/drawing/2014/main" id="{BAC8F924-7D23-47A1-B2DE-E2550D502780}"/>
              </a:ext>
            </a:extLst>
          </p:cNvPr>
          <p:cNvGrpSpPr/>
          <p:nvPr/>
        </p:nvGrpSpPr>
        <p:grpSpPr>
          <a:xfrm>
            <a:off x="2667750" y="3853668"/>
            <a:ext cx="394789" cy="307777"/>
            <a:chOff x="2667750" y="3853668"/>
            <a:chExt cx="394789" cy="307777"/>
          </a:xfrm>
        </p:grpSpPr>
        <p:sp>
          <p:nvSpPr>
            <p:cNvPr id="17" name="Flowchart: Connector 16">
              <a:extLst>
                <a:ext uri="{FF2B5EF4-FFF2-40B4-BE49-F238E27FC236}">
                  <a16:creationId xmlns:a16="http://schemas.microsoft.com/office/drawing/2014/main" id="{212A3CCA-1B8C-4D0D-9F2A-A4DE7AFCC395}"/>
                </a:ext>
              </a:extLst>
            </p:cNvPr>
            <p:cNvSpPr/>
            <p:nvPr/>
          </p:nvSpPr>
          <p:spPr>
            <a:xfrm>
              <a:off x="2667750" y="3873164"/>
              <a:ext cx="285494" cy="268786"/>
            </a:xfrm>
            <a:prstGeom prst="flowChartConnector">
              <a:avLst/>
            </a:prstGeom>
            <a:solidFill>
              <a:srgbClr val="1F4E79"/>
            </a:solidFill>
            <a:ln w="12700" cap="flat" cmpd="sng" algn="ctr">
              <a:solidFill>
                <a:srgbClr val="44546A"/>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59E4939-ED13-488F-BB51-8893867C21ED}"/>
                </a:ext>
              </a:extLst>
            </p:cNvPr>
            <p:cNvSpPr txBox="1"/>
            <p:nvPr/>
          </p:nvSpPr>
          <p:spPr>
            <a:xfrm>
              <a:off x="2681539" y="3853668"/>
              <a:ext cx="381000" cy="307777"/>
            </a:xfrm>
            <a:prstGeom prst="rect">
              <a:avLst/>
            </a:prstGeom>
            <a:noFill/>
          </p:spPr>
          <p:txBody>
            <a:bodyPr wrap="square" rtlCol="0">
              <a:spAutoFit/>
            </a:bodyPr>
            <a:lstStyle/>
            <a:p>
              <a:r>
                <a:rPr lang="en-US" sz="1400" b="1" dirty="0">
                  <a:solidFill>
                    <a:schemeClr val="bg1"/>
                  </a:solidFill>
                  <a:latin typeface="Helvetica" panose="020B0604020202020204" pitchFamily="34" charset="0"/>
                  <a:cs typeface="Helvetica" panose="020B0604020202020204" pitchFamily="34" charset="0"/>
                </a:rPr>
                <a:t>5</a:t>
              </a:r>
            </a:p>
          </p:txBody>
        </p:sp>
      </p:grpSp>
      <p:grpSp>
        <p:nvGrpSpPr>
          <p:cNvPr id="25" name="Group 24">
            <a:extLst>
              <a:ext uri="{FF2B5EF4-FFF2-40B4-BE49-F238E27FC236}">
                <a16:creationId xmlns:a16="http://schemas.microsoft.com/office/drawing/2014/main" id="{F27A7BCB-686D-4CDF-9B66-5536FFD990AA}"/>
              </a:ext>
            </a:extLst>
          </p:cNvPr>
          <p:cNvGrpSpPr/>
          <p:nvPr/>
        </p:nvGrpSpPr>
        <p:grpSpPr>
          <a:xfrm>
            <a:off x="2667750" y="3028504"/>
            <a:ext cx="394319" cy="307777"/>
            <a:chOff x="2667750" y="3028504"/>
            <a:chExt cx="394319" cy="307777"/>
          </a:xfrm>
        </p:grpSpPr>
        <p:sp>
          <p:nvSpPr>
            <p:cNvPr id="16" name="Flowchart: Connector 15">
              <a:extLst>
                <a:ext uri="{FF2B5EF4-FFF2-40B4-BE49-F238E27FC236}">
                  <a16:creationId xmlns:a16="http://schemas.microsoft.com/office/drawing/2014/main" id="{FC5E9346-D579-43C2-8612-67404DF54DD2}"/>
                </a:ext>
              </a:extLst>
            </p:cNvPr>
            <p:cNvSpPr/>
            <p:nvPr/>
          </p:nvSpPr>
          <p:spPr>
            <a:xfrm>
              <a:off x="2667750" y="3048000"/>
              <a:ext cx="285494" cy="268786"/>
            </a:xfrm>
            <a:prstGeom prst="flowChartConnector">
              <a:avLst/>
            </a:prstGeom>
            <a:solidFill>
              <a:srgbClr val="1F4E79"/>
            </a:solidFill>
            <a:ln w="12700" cap="flat" cmpd="sng" algn="ctr">
              <a:solidFill>
                <a:srgbClr val="44546A"/>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662837A-3884-4891-84D8-7DD1AA937831}"/>
                </a:ext>
              </a:extLst>
            </p:cNvPr>
            <p:cNvSpPr txBox="1"/>
            <p:nvPr/>
          </p:nvSpPr>
          <p:spPr>
            <a:xfrm>
              <a:off x="2681069" y="3028504"/>
              <a:ext cx="381000" cy="307777"/>
            </a:xfrm>
            <a:prstGeom prst="rect">
              <a:avLst/>
            </a:prstGeom>
            <a:noFill/>
          </p:spPr>
          <p:txBody>
            <a:bodyPr wrap="square" rtlCol="0">
              <a:spAutoFit/>
            </a:bodyPr>
            <a:lstStyle/>
            <a:p>
              <a:r>
                <a:rPr lang="en-US" sz="1400" b="1" dirty="0">
                  <a:solidFill>
                    <a:schemeClr val="bg1"/>
                  </a:solidFill>
                  <a:latin typeface="Helvetica" panose="020B0604020202020204" pitchFamily="34" charset="0"/>
                  <a:cs typeface="Helvetica" panose="020B0604020202020204" pitchFamily="34" charset="0"/>
                </a:rPr>
                <a:t>4</a:t>
              </a:r>
            </a:p>
          </p:txBody>
        </p:sp>
      </p:grpSp>
      <p:grpSp>
        <p:nvGrpSpPr>
          <p:cNvPr id="27" name="Group 26">
            <a:extLst>
              <a:ext uri="{FF2B5EF4-FFF2-40B4-BE49-F238E27FC236}">
                <a16:creationId xmlns:a16="http://schemas.microsoft.com/office/drawing/2014/main" id="{5FED3B9D-3654-44B2-8C7A-9D61EAD89B1E}"/>
              </a:ext>
            </a:extLst>
          </p:cNvPr>
          <p:cNvGrpSpPr/>
          <p:nvPr/>
        </p:nvGrpSpPr>
        <p:grpSpPr>
          <a:xfrm>
            <a:off x="2667750" y="2232797"/>
            <a:ext cx="398025" cy="307777"/>
            <a:chOff x="2667750" y="2232797"/>
            <a:chExt cx="398025" cy="307777"/>
          </a:xfrm>
        </p:grpSpPr>
        <p:sp>
          <p:nvSpPr>
            <p:cNvPr id="15" name="Flowchart: Connector 14">
              <a:extLst>
                <a:ext uri="{FF2B5EF4-FFF2-40B4-BE49-F238E27FC236}">
                  <a16:creationId xmlns:a16="http://schemas.microsoft.com/office/drawing/2014/main" id="{7745DCAB-36DF-4E37-86BC-3B933089F1CC}"/>
                </a:ext>
              </a:extLst>
            </p:cNvPr>
            <p:cNvSpPr/>
            <p:nvPr/>
          </p:nvSpPr>
          <p:spPr>
            <a:xfrm>
              <a:off x="2667750" y="2259389"/>
              <a:ext cx="285494" cy="268786"/>
            </a:xfrm>
            <a:prstGeom prst="flowChartConnector">
              <a:avLst/>
            </a:prstGeom>
            <a:solidFill>
              <a:srgbClr val="1F4E79"/>
            </a:solidFill>
            <a:ln w="12700" cap="flat" cmpd="sng" algn="ctr">
              <a:solidFill>
                <a:srgbClr val="44546A"/>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5EF0B36-6E17-471A-94D3-49F5ABBDF29F}"/>
                </a:ext>
              </a:extLst>
            </p:cNvPr>
            <p:cNvSpPr txBox="1"/>
            <p:nvPr/>
          </p:nvSpPr>
          <p:spPr>
            <a:xfrm>
              <a:off x="2684775" y="2232797"/>
              <a:ext cx="381000" cy="307777"/>
            </a:xfrm>
            <a:prstGeom prst="rect">
              <a:avLst/>
            </a:prstGeom>
            <a:noFill/>
          </p:spPr>
          <p:txBody>
            <a:bodyPr wrap="square" rtlCol="0">
              <a:spAutoFit/>
            </a:bodyPr>
            <a:lstStyle/>
            <a:p>
              <a:r>
                <a:rPr lang="en-US" sz="1400" b="1" dirty="0">
                  <a:solidFill>
                    <a:schemeClr val="bg1"/>
                  </a:solidFill>
                  <a:latin typeface="Helvetica" panose="020B0604020202020204" pitchFamily="34" charset="0"/>
                  <a:cs typeface="Helvetica" panose="020B0604020202020204" pitchFamily="34" charset="0"/>
                </a:rPr>
                <a:t>3</a:t>
              </a:r>
            </a:p>
          </p:txBody>
        </p:sp>
      </p:grpSp>
      <p:grpSp>
        <p:nvGrpSpPr>
          <p:cNvPr id="24" name="Group 23">
            <a:extLst>
              <a:ext uri="{FF2B5EF4-FFF2-40B4-BE49-F238E27FC236}">
                <a16:creationId xmlns:a16="http://schemas.microsoft.com/office/drawing/2014/main" id="{E2BF0CE0-340A-40DA-A626-983B5B377F60}"/>
              </a:ext>
            </a:extLst>
          </p:cNvPr>
          <p:cNvGrpSpPr/>
          <p:nvPr/>
        </p:nvGrpSpPr>
        <p:grpSpPr>
          <a:xfrm>
            <a:off x="2667750" y="1490109"/>
            <a:ext cx="398025" cy="307777"/>
            <a:chOff x="2667750" y="1490109"/>
            <a:chExt cx="398025" cy="307777"/>
          </a:xfrm>
        </p:grpSpPr>
        <p:sp>
          <p:nvSpPr>
            <p:cNvPr id="14" name="Flowchart: Connector 13">
              <a:extLst>
                <a:ext uri="{FF2B5EF4-FFF2-40B4-BE49-F238E27FC236}">
                  <a16:creationId xmlns:a16="http://schemas.microsoft.com/office/drawing/2014/main" id="{19CA80EA-C941-47B4-BA8B-236A79AD3A0A}"/>
                </a:ext>
              </a:extLst>
            </p:cNvPr>
            <p:cNvSpPr/>
            <p:nvPr/>
          </p:nvSpPr>
          <p:spPr>
            <a:xfrm>
              <a:off x="2667750" y="1515778"/>
              <a:ext cx="285494" cy="268786"/>
            </a:xfrm>
            <a:prstGeom prst="flowChartConnector">
              <a:avLst/>
            </a:prstGeom>
            <a:solidFill>
              <a:srgbClr val="1F4E79"/>
            </a:solidFill>
            <a:ln w="12700" cap="flat" cmpd="sng" algn="ctr">
              <a:solidFill>
                <a:srgbClr val="44546A"/>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D21D0D23-5A46-4F5F-9CD2-556508593646}"/>
                </a:ext>
              </a:extLst>
            </p:cNvPr>
            <p:cNvSpPr txBox="1"/>
            <p:nvPr/>
          </p:nvSpPr>
          <p:spPr>
            <a:xfrm>
              <a:off x="2684775" y="1490109"/>
              <a:ext cx="381000" cy="307777"/>
            </a:xfrm>
            <a:prstGeom prst="rect">
              <a:avLst/>
            </a:prstGeom>
            <a:noFill/>
          </p:spPr>
          <p:txBody>
            <a:bodyPr wrap="square" rtlCol="0">
              <a:spAutoFit/>
            </a:bodyPr>
            <a:lstStyle/>
            <a:p>
              <a:r>
                <a:rPr lang="en-US" sz="1400" b="1" dirty="0">
                  <a:solidFill>
                    <a:schemeClr val="bg1"/>
                  </a:solidFill>
                  <a:latin typeface="Helvetica" panose="020B0604020202020204" pitchFamily="34" charset="0"/>
                  <a:cs typeface="Helvetica" panose="020B0604020202020204" pitchFamily="34" charset="0"/>
                </a:rPr>
                <a:t>2</a:t>
              </a:r>
            </a:p>
          </p:txBody>
        </p:sp>
      </p:grpSp>
    </p:spTree>
    <p:extLst>
      <p:ext uri="{BB962C8B-B14F-4D97-AF65-F5344CB8AC3E}">
        <p14:creationId xmlns:p14="http://schemas.microsoft.com/office/powerpoint/2010/main" val="2027662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a:extLst>
              <a:ext uri="{FF2B5EF4-FFF2-40B4-BE49-F238E27FC236}">
                <a16:creationId xmlns:a16="http://schemas.microsoft.com/office/drawing/2014/main" id="{89B05E8D-49D4-44ED-9266-AE87341BAB93}"/>
              </a:ext>
            </a:extLst>
          </p:cNvPr>
          <p:cNvSpPr txBox="1">
            <a:spLocks/>
          </p:cNvSpPr>
          <p:nvPr/>
        </p:nvSpPr>
        <p:spPr>
          <a:xfrm>
            <a:off x="444569" y="613149"/>
            <a:ext cx="3733897" cy="6822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Provide estate planning recommendations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Develop family wealth plans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Support trustees in fiduciary responsibilities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endParaRPr>
          </a:p>
        </p:txBody>
      </p:sp>
      <p:sp>
        <p:nvSpPr>
          <p:cNvPr id="58" name="Title 1">
            <a:extLst>
              <a:ext uri="{FF2B5EF4-FFF2-40B4-BE49-F238E27FC236}">
                <a16:creationId xmlns:a16="http://schemas.microsoft.com/office/drawing/2014/main" id="{131720F6-C79B-43A9-BB50-4931DF396C85}"/>
              </a:ext>
            </a:extLst>
          </p:cNvPr>
          <p:cNvSpPr txBox="1">
            <a:spLocks/>
          </p:cNvSpPr>
          <p:nvPr/>
        </p:nvSpPr>
        <p:spPr>
          <a:xfrm>
            <a:off x="5744804" y="676016"/>
            <a:ext cx="3165484" cy="138138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Identify financial resources and objectives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Develop intergenerational wealth transfer plans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Coordinate with professional advisors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Prioritize and facilitate information flow</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endParaRPr>
          </a:p>
        </p:txBody>
      </p:sp>
      <p:sp>
        <p:nvSpPr>
          <p:cNvPr id="59" name="Title 1">
            <a:extLst>
              <a:ext uri="{FF2B5EF4-FFF2-40B4-BE49-F238E27FC236}">
                <a16:creationId xmlns:a16="http://schemas.microsoft.com/office/drawing/2014/main" id="{D007EB94-2EAC-4290-945B-687FE83CC4FA}"/>
              </a:ext>
            </a:extLst>
          </p:cNvPr>
          <p:cNvSpPr txBox="1">
            <a:spLocks/>
          </p:cNvSpPr>
          <p:nvPr/>
        </p:nvSpPr>
        <p:spPr>
          <a:xfrm>
            <a:off x="5769966" y="2362200"/>
            <a:ext cx="3165484" cy="8653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Provide customized advisory</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Monitor investment performance</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Provide comprehensive performance reporting</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Participate in manager selection</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endParaRPr>
          </a:p>
        </p:txBody>
      </p:sp>
      <p:sp>
        <p:nvSpPr>
          <p:cNvPr id="60" name="Title 1">
            <a:extLst>
              <a:ext uri="{FF2B5EF4-FFF2-40B4-BE49-F238E27FC236}">
                <a16:creationId xmlns:a16="http://schemas.microsoft.com/office/drawing/2014/main" id="{C738EAB7-AFEE-4348-A21A-6E779138AFF7}"/>
              </a:ext>
            </a:extLst>
          </p:cNvPr>
          <p:cNvSpPr txBox="1">
            <a:spLocks/>
          </p:cNvSpPr>
          <p:nvPr/>
        </p:nvSpPr>
        <p:spPr>
          <a:xfrm>
            <a:off x="5769966" y="4300138"/>
            <a:ext cx="3020466" cy="8653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Develop tax efficient strategies</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Oversee personal and entity tax returns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Review personalized financial plans with client</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endParaRPr>
          </a:p>
        </p:txBody>
      </p:sp>
      <p:sp>
        <p:nvSpPr>
          <p:cNvPr id="61" name="Title 1">
            <a:extLst>
              <a:ext uri="{FF2B5EF4-FFF2-40B4-BE49-F238E27FC236}">
                <a16:creationId xmlns:a16="http://schemas.microsoft.com/office/drawing/2014/main" id="{FE9FD8AE-7BD1-42F1-A6BC-436221751A6A}"/>
              </a:ext>
            </a:extLst>
          </p:cNvPr>
          <p:cNvSpPr txBox="1">
            <a:spLocks/>
          </p:cNvSpPr>
          <p:nvPr/>
        </p:nvSpPr>
        <p:spPr>
          <a:xfrm>
            <a:off x="444569" y="4495800"/>
            <a:ext cx="3733897" cy="7604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Support family with impact</a:t>
            </a:r>
            <a:r>
              <a:rPr kumimoji="0" lang="en-US" sz="1200" b="0" i="0" u="none" strike="noStrike" kern="1200" cap="none" spc="0" normalizeH="0" noProof="0" dirty="0">
                <a:ln>
                  <a:noFill/>
                </a:ln>
                <a:solidFill>
                  <a:srgbClr val="666666"/>
                </a:solidFill>
                <a:effectLst/>
                <a:uLnTx/>
                <a:uFillTx/>
                <a:latin typeface="Helvetica" panose="020B0604020202020204" pitchFamily="34" charset="0"/>
                <a:ea typeface="+mj-ea"/>
                <a:cs typeface="Arial" panose="020B0604020202020204" pitchFamily="34" charset="0"/>
              </a:rPr>
              <a:t> investing</a:t>
            </a:r>
            <a:endPar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Develop and administer</a:t>
            </a:r>
            <a:r>
              <a:rPr kumimoji="0" lang="en-US" sz="1200" b="0" i="0" u="none" strike="noStrike" kern="1200" cap="none" spc="0" normalizeH="0" noProof="0" dirty="0">
                <a:ln>
                  <a:noFill/>
                </a:ln>
                <a:solidFill>
                  <a:srgbClr val="666666"/>
                </a:solidFill>
                <a:effectLst/>
                <a:uLnTx/>
                <a:uFillTx/>
                <a:latin typeface="Helvetica" panose="020B0604020202020204" pitchFamily="34" charset="0"/>
                <a:ea typeface="+mj-ea"/>
                <a:cs typeface="Arial" panose="020B0604020202020204" pitchFamily="34" charset="0"/>
              </a:rPr>
              <a:t> </a:t>
            </a:r>
            <a:r>
              <a:rPr kumimoji="0" lang="en-US" sz="1200" b="0" i="0" u="none" strike="noStrike" kern="1200" cap="none" spc="0" normalizeH="0" baseline="0" noProof="0" dirty="0">
                <a:ln>
                  <a:noFill/>
                </a:ln>
                <a:solidFill>
                  <a:srgbClr val="666666"/>
                </a:solidFill>
                <a:effectLst/>
                <a:uLnTx/>
                <a:uFillTx/>
                <a:latin typeface="Helvetica" panose="020B0604020202020204" pitchFamily="34" charset="0"/>
                <a:ea typeface="+mj-ea"/>
                <a:cs typeface="Arial" panose="020B0604020202020204" pitchFamily="34" charset="0"/>
              </a:rPr>
              <a:t>Sustainable Investment Working Group</a:t>
            </a:r>
          </a:p>
        </p:txBody>
      </p:sp>
      <p:grpSp>
        <p:nvGrpSpPr>
          <p:cNvPr id="3" name="Group 2"/>
          <p:cNvGrpSpPr/>
          <p:nvPr/>
        </p:nvGrpSpPr>
        <p:grpSpPr>
          <a:xfrm>
            <a:off x="444568" y="1406764"/>
            <a:ext cx="5005255" cy="3012622"/>
            <a:chOff x="444568" y="1406764"/>
            <a:chExt cx="5005255" cy="3012622"/>
          </a:xfrm>
        </p:grpSpPr>
        <p:sp>
          <p:nvSpPr>
            <p:cNvPr id="9" name="Rectangle 8">
              <a:extLst>
                <a:ext uri="{FF2B5EF4-FFF2-40B4-BE49-F238E27FC236}">
                  <a16:creationId xmlns:a16="http://schemas.microsoft.com/office/drawing/2014/main" id="{DDD53C94-6E6A-40C1-AF89-1C74521F6029}"/>
                </a:ext>
              </a:extLst>
            </p:cNvPr>
            <p:cNvSpPr/>
            <p:nvPr/>
          </p:nvSpPr>
          <p:spPr>
            <a:xfrm>
              <a:off x="444568" y="2111396"/>
              <a:ext cx="5005255" cy="1572986"/>
            </a:xfrm>
            <a:prstGeom prst="rect">
              <a:avLst/>
            </a:prstGeom>
            <a:solidFill>
              <a:srgbClr val="2D598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BD3A54C7-C411-4455-8366-E16D973DE51A}"/>
                </a:ext>
              </a:extLst>
            </p:cNvPr>
            <p:cNvSpPr/>
            <p:nvPr/>
          </p:nvSpPr>
          <p:spPr>
            <a:xfrm>
              <a:off x="806853" y="3323723"/>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8C9F3DD0-4E42-44D4-84B6-DD13AA46481E}"/>
                </a:ext>
              </a:extLst>
            </p:cNvPr>
            <p:cNvSpPr/>
            <p:nvPr/>
          </p:nvSpPr>
          <p:spPr>
            <a:xfrm>
              <a:off x="2359679" y="3323722"/>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25D2DFD3-BF0C-4CE1-9178-28B7644FA5E9}"/>
                </a:ext>
              </a:extLst>
            </p:cNvPr>
            <p:cNvSpPr/>
            <p:nvPr/>
          </p:nvSpPr>
          <p:spPr>
            <a:xfrm>
              <a:off x="3900312" y="3323721"/>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BFFFCA74-A5FC-46F8-92E4-12FA493042CF}"/>
                </a:ext>
              </a:extLst>
            </p:cNvPr>
            <p:cNvSpPr txBox="1">
              <a:spLocks/>
            </p:cNvSpPr>
            <p:nvPr/>
          </p:nvSpPr>
          <p:spPr>
            <a:xfrm>
              <a:off x="783667" y="2728682"/>
              <a:ext cx="4278327" cy="4478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FAMILY MEMBERS</a:t>
              </a:r>
            </a:p>
          </p:txBody>
        </p:sp>
        <p:sp>
          <p:nvSpPr>
            <p:cNvPr id="53" name="Title 1">
              <a:extLst>
                <a:ext uri="{FF2B5EF4-FFF2-40B4-BE49-F238E27FC236}">
                  <a16:creationId xmlns:a16="http://schemas.microsoft.com/office/drawing/2014/main" id="{B82E0207-0278-44FA-848D-53D3BB9C61B2}"/>
                </a:ext>
              </a:extLst>
            </p:cNvPr>
            <p:cNvSpPr txBox="1">
              <a:spLocks/>
            </p:cNvSpPr>
            <p:nvPr/>
          </p:nvSpPr>
          <p:spPr>
            <a:xfrm>
              <a:off x="783667" y="3661933"/>
              <a:ext cx="1172676" cy="45521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Impact Investing</a:t>
              </a:r>
            </a:p>
          </p:txBody>
        </p:sp>
        <p:sp>
          <p:nvSpPr>
            <p:cNvPr id="54" name="Title 1">
              <a:extLst>
                <a:ext uri="{FF2B5EF4-FFF2-40B4-BE49-F238E27FC236}">
                  <a16:creationId xmlns:a16="http://schemas.microsoft.com/office/drawing/2014/main" id="{A220BEEC-FC0F-47ED-BB8F-4BC2782F35BC}"/>
                </a:ext>
              </a:extLst>
            </p:cNvPr>
            <p:cNvSpPr txBox="1">
              <a:spLocks/>
            </p:cNvSpPr>
            <p:nvPr/>
          </p:nvSpPr>
          <p:spPr>
            <a:xfrm>
              <a:off x="2379411" y="3557026"/>
              <a:ext cx="1149490" cy="6650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Family </a:t>
              </a:r>
              <a:b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b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Succession &amp; Leadership</a:t>
              </a:r>
            </a:p>
          </p:txBody>
        </p:sp>
        <p:sp>
          <p:nvSpPr>
            <p:cNvPr id="55" name="Title 1">
              <a:extLst>
                <a:ext uri="{FF2B5EF4-FFF2-40B4-BE49-F238E27FC236}">
                  <a16:creationId xmlns:a16="http://schemas.microsoft.com/office/drawing/2014/main" id="{14FD4DC5-C901-400C-88C9-BA4DE9D238EC}"/>
                </a:ext>
              </a:extLst>
            </p:cNvPr>
            <p:cNvSpPr txBox="1">
              <a:spLocks/>
            </p:cNvSpPr>
            <p:nvPr/>
          </p:nvSpPr>
          <p:spPr>
            <a:xfrm>
              <a:off x="3900312" y="3581623"/>
              <a:ext cx="1149490" cy="57665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Tax &amp; Financial Planning</a:t>
              </a:r>
            </a:p>
          </p:txBody>
        </p:sp>
        <p:sp>
          <p:nvSpPr>
            <p:cNvPr id="62" name="Rectangle 61">
              <a:extLst>
                <a:ext uri="{FF2B5EF4-FFF2-40B4-BE49-F238E27FC236}">
                  <a16:creationId xmlns:a16="http://schemas.microsoft.com/office/drawing/2014/main" id="{39F126C6-3F04-4239-9D20-495842853AFF}"/>
                </a:ext>
              </a:extLst>
            </p:cNvPr>
            <p:cNvSpPr/>
            <p:nvPr/>
          </p:nvSpPr>
          <p:spPr>
            <a:xfrm>
              <a:off x="806853" y="1406766"/>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2071F9EB-5444-4A96-BEEA-1E8E1FE9D352}"/>
                </a:ext>
              </a:extLst>
            </p:cNvPr>
            <p:cNvSpPr/>
            <p:nvPr/>
          </p:nvSpPr>
          <p:spPr>
            <a:xfrm>
              <a:off x="2359679" y="1406765"/>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024E7AE9-6CC0-4348-9DCB-ED531290FE47}"/>
                </a:ext>
              </a:extLst>
            </p:cNvPr>
            <p:cNvSpPr/>
            <p:nvPr/>
          </p:nvSpPr>
          <p:spPr>
            <a:xfrm>
              <a:off x="3900312" y="1406764"/>
              <a:ext cx="1149490" cy="1095663"/>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Title 1">
              <a:extLst>
                <a:ext uri="{FF2B5EF4-FFF2-40B4-BE49-F238E27FC236}">
                  <a16:creationId xmlns:a16="http://schemas.microsoft.com/office/drawing/2014/main" id="{60144F3D-0BAA-4E79-8304-D872901D6866}"/>
                </a:ext>
              </a:extLst>
            </p:cNvPr>
            <p:cNvSpPr txBox="1">
              <a:spLocks/>
            </p:cNvSpPr>
            <p:nvPr/>
          </p:nvSpPr>
          <p:spPr>
            <a:xfrm>
              <a:off x="881454" y="1658889"/>
              <a:ext cx="953918" cy="7071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Trust &amp; Estate Service</a:t>
              </a:r>
            </a:p>
          </p:txBody>
        </p:sp>
        <p:sp>
          <p:nvSpPr>
            <p:cNvPr id="51" name="Title 1">
              <a:extLst>
                <a:ext uri="{FF2B5EF4-FFF2-40B4-BE49-F238E27FC236}">
                  <a16:creationId xmlns:a16="http://schemas.microsoft.com/office/drawing/2014/main" id="{BFBA71A9-33E6-4F3D-9EA5-ED673AF47C7C}"/>
                </a:ext>
              </a:extLst>
            </p:cNvPr>
            <p:cNvSpPr txBox="1">
              <a:spLocks/>
            </p:cNvSpPr>
            <p:nvPr/>
          </p:nvSpPr>
          <p:spPr>
            <a:xfrm>
              <a:off x="2359679" y="1632187"/>
              <a:ext cx="1117627" cy="7071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Strategic Wealth Management</a:t>
              </a:r>
            </a:p>
          </p:txBody>
        </p:sp>
        <p:sp>
          <p:nvSpPr>
            <p:cNvPr id="52" name="Title 1">
              <a:extLst>
                <a:ext uri="{FF2B5EF4-FFF2-40B4-BE49-F238E27FC236}">
                  <a16:creationId xmlns:a16="http://schemas.microsoft.com/office/drawing/2014/main" id="{B3CB8E8D-1F22-47B5-9D7E-5A4195F3BD59}"/>
                </a:ext>
              </a:extLst>
            </p:cNvPr>
            <p:cNvSpPr txBox="1">
              <a:spLocks/>
            </p:cNvSpPr>
            <p:nvPr/>
          </p:nvSpPr>
          <p:spPr>
            <a:xfrm>
              <a:off x="3987104" y="1725031"/>
              <a:ext cx="1062698" cy="45521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Investment Planning</a:t>
              </a:r>
            </a:p>
          </p:txBody>
        </p:sp>
      </p:grpSp>
      <p:sp>
        <p:nvSpPr>
          <p:cNvPr id="2" name="TextBox 1">
            <a:extLst>
              <a:ext uri="{FF2B5EF4-FFF2-40B4-BE49-F238E27FC236}">
                <a16:creationId xmlns:a16="http://schemas.microsoft.com/office/drawing/2014/main" id="{40E3005C-20CA-4A43-BF64-AB912FE3086A}"/>
              </a:ext>
            </a:extLst>
          </p:cNvPr>
          <p:cNvSpPr txBox="1"/>
          <p:nvPr/>
        </p:nvSpPr>
        <p:spPr>
          <a:xfrm>
            <a:off x="444568" y="260343"/>
            <a:ext cx="27751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B9BD5">
                    <a:lumMod val="50000"/>
                  </a:srgbClr>
                </a:solidFill>
                <a:effectLst/>
                <a:uLnTx/>
                <a:uFillTx/>
                <a:latin typeface="Helvetica" panose="020B0604020202020204" pitchFamily="34" charset="0"/>
                <a:cs typeface="Helvetica" panose="020B0604020202020204" pitchFamily="34" charset="0"/>
              </a:rPr>
              <a:t>Family Office Mandate: </a:t>
            </a:r>
          </a:p>
        </p:txBody>
      </p:sp>
      <p:sp>
        <p:nvSpPr>
          <p:cNvPr id="87" name="Slide Number Placeholder 2">
            <a:extLst>
              <a:ext uri="{FF2B5EF4-FFF2-40B4-BE49-F238E27FC236}">
                <a16:creationId xmlns:a16="http://schemas.microsoft.com/office/drawing/2014/main" id="{5117CAF8-5588-4238-854D-D14903DAD1E6}"/>
              </a:ext>
            </a:extLst>
          </p:cNvPr>
          <p:cNvSpPr>
            <a:spLocks noGrp="1"/>
          </p:cNvSpPr>
          <p:nvPr>
            <p:ph type="sldNum" sz="quarter" idx="12"/>
          </p:nvPr>
        </p:nvSpPr>
        <p:spPr>
          <a:xfrm>
            <a:off x="7848600" y="6356351"/>
            <a:ext cx="6667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effectLst/>
              <a:uLnTx/>
              <a:uFillTx/>
            </a:endParaRPr>
          </a:p>
        </p:txBody>
      </p:sp>
    </p:spTree>
    <p:extLst>
      <p:ext uri="{BB962C8B-B14F-4D97-AF65-F5344CB8AC3E}">
        <p14:creationId xmlns:p14="http://schemas.microsoft.com/office/powerpoint/2010/main" val="416679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6AC065-CBEB-41E6-B714-3544B46D09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7F7F7F"/>
              </a:solidFill>
              <a:effectLst/>
              <a:uLnTx/>
              <a:uFillTx/>
              <a:latin typeface="Arial"/>
              <a:ea typeface="+mn-ea"/>
              <a:cs typeface="Helvetica" panose="020B0604020202020204" pitchFamily="34" charset="0"/>
            </a:endParaRPr>
          </a:p>
        </p:txBody>
      </p:sp>
      <p:grpSp>
        <p:nvGrpSpPr>
          <p:cNvPr id="6" name="Group 5">
            <a:extLst>
              <a:ext uri="{FF2B5EF4-FFF2-40B4-BE49-F238E27FC236}">
                <a16:creationId xmlns:a16="http://schemas.microsoft.com/office/drawing/2014/main" id="{BDE645A8-161E-4A79-9976-C3592DB2206E}"/>
              </a:ext>
            </a:extLst>
          </p:cNvPr>
          <p:cNvGrpSpPr/>
          <p:nvPr/>
        </p:nvGrpSpPr>
        <p:grpSpPr>
          <a:xfrm>
            <a:off x="2133599" y="304800"/>
            <a:ext cx="5064489" cy="5032781"/>
            <a:chOff x="3469913" y="136524"/>
            <a:chExt cx="5252178" cy="5220853"/>
          </a:xfrm>
        </p:grpSpPr>
        <p:pic>
          <p:nvPicPr>
            <p:cNvPr id="7" name="Picture 6">
              <a:extLst>
                <a:ext uri="{FF2B5EF4-FFF2-40B4-BE49-F238E27FC236}">
                  <a16:creationId xmlns:a16="http://schemas.microsoft.com/office/drawing/2014/main" id="{7A073859-C510-4CD3-9968-F9CB6B42C7B9}"/>
                </a:ext>
              </a:extLst>
            </p:cNvPr>
            <p:cNvPicPr>
              <a:picLocks noChangeAspect="1"/>
            </p:cNvPicPr>
            <p:nvPr/>
          </p:nvPicPr>
          <p:blipFill>
            <a:blip r:embed="rId3"/>
            <a:stretch>
              <a:fillRect/>
            </a:stretch>
          </p:blipFill>
          <p:spPr>
            <a:xfrm>
              <a:off x="3469913" y="136524"/>
              <a:ext cx="5252178" cy="5220853"/>
            </a:xfrm>
            <a:prstGeom prst="rect">
              <a:avLst/>
            </a:prstGeom>
          </p:spPr>
        </p:pic>
        <p:sp>
          <p:nvSpPr>
            <p:cNvPr id="8" name="TextBox 7">
              <a:extLst>
                <a:ext uri="{FF2B5EF4-FFF2-40B4-BE49-F238E27FC236}">
                  <a16:creationId xmlns:a16="http://schemas.microsoft.com/office/drawing/2014/main" id="{444F154E-F18C-4553-8541-D48C0B371F77}"/>
                </a:ext>
              </a:extLst>
            </p:cNvPr>
            <p:cNvSpPr txBox="1"/>
            <p:nvPr/>
          </p:nvSpPr>
          <p:spPr>
            <a:xfrm>
              <a:off x="5645048" y="2423783"/>
              <a:ext cx="962868" cy="6704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Arial"/>
                  <a:ea typeface="+mn-ea"/>
                  <a:cs typeface="+mn-cs"/>
                </a:rPr>
                <a:t>Family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Arial"/>
                  <a:ea typeface="+mn-ea"/>
                  <a:cs typeface="+mn-cs"/>
                </a:rPr>
                <a:t>Office</a:t>
              </a:r>
            </a:p>
          </p:txBody>
        </p:sp>
        <p:sp>
          <p:nvSpPr>
            <p:cNvPr id="9" name="TextBox 8">
              <a:extLst>
                <a:ext uri="{FF2B5EF4-FFF2-40B4-BE49-F238E27FC236}">
                  <a16:creationId xmlns:a16="http://schemas.microsoft.com/office/drawing/2014/main" id="{82D9912C-109E-45D5-9DED-D6DBCA8648B9}"/>
                </a:ext>
              </a:extLst>
            </p:cNvPr>
            <p:cNvSpPr txBox="1"/>
            <p:nvPr/>
          </p:nvSpPr>
          <p:spPr>
            <a:xfrm>
              <a:off x="5663832" y="246024"/>
              <a:ext cx="8643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Family</a:t>
              </a:r>
            </a:p>
          </p:txBody>
        </p:sp>
        <p:sp>
          <p:nvSpPr>
            <p:cNvPr id="10" name="TextBox 9">
              <a:extLst>
                <a:ext uri="{FF2B5EF4-FFF2-40B4-BE49-F238E27FC236}">
                  <a16:creationId xmlns:a16="http://schemas.microsoft.com/office/drawing/2014/main" id="{2E36919D-40A9-426D-A822-4DD669CBAAE8}"/>
                </a:ext>
              </a:extLst>
            </p:cNvPr>
            <p:cNvSpPr txBox="1"/>
            <p:nvPr/>
          </p:nvSpPr>
          <p:spPr>
            <a:xfrm rot="3130392">
              <a:off x="3754459" y="3935881"/>
              <a:ext cx="10951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Strategic</a:t>
              </a:r>
            </a:p>
          </p:txBody>
        </p:sp>
        <p:sp>
          <p:nvSpPr>
            <p:cNvPr id="11" name="TextBox 10">
              <a:extLst>
                <a:ext uri="{FF2B5EF4-FFF2-40B4-BE49-F238E27FC236}">
                  <a16:creationId xmlns:a16="http://schemas.microsoft.com/office/drawing/2014/main" id="{520A3931-BFBA-439B-BA41-E8A42853FC45}"/>
                </a:ext>
              </a:extLst>
            </p:cNvPr>
            <p:cNvSpPr txBox="1"/>
            <p:nvPr/>
          </p:nvSpPr>
          <p:spPr>
            <a:xfrm rot="18682556">
              <a:off x="7144117" y="3995399"/>
              <a:ext cx="13773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Operational</a:t>
              </a:r>
            </a:p>
          </p:txBody>
        </p:sp>
        <p:sp>
          <p:nvSpPr>
            <p:cNvPr id="12" name="TextBox 11">
              <a:extLst>
                <a:ext uri="{FF2B5EF4-FFF2-40B4-BE49-F238E27FC236}">
                  <a16:creationId xmlns:a16="http://schemas.microsoft.com/office/drawing/2014/main" id="{EE2EA2C6-B37B-48F6-A1B8-017DA79E0C4F}"/>
                </a:ext>
              </a:extLst>
            </p:cNvPr>
            <p:cNvSpPr txBox="1"/>
            <p:nvPr/>
          </p:nvSpPr>
          <p:spPr>
            <a:xfrm>
              <a:off x="4343400" y="1597777"/>
              <a:ext cx="1617071" cy="446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Governance/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Communication</a:t>
              </a:r>
            </a:p>
          </p:txBody>
        </p:sp>
        <p:sp>
          <p:nvSpPr>
            <p:cNvPr id="13" name="TextBox 12">
              <a:extLst>
                <a:ext uri="{FF2B5EF4-FFF2-40B4-BE49-F238E27FC236}">
                  <a16:creationId xmlns:a16="http://schemas.microsoft.com/office/drawing/2014/main" id="{783227A3-3284-4AF5-9FD9-BC4C0479E608}"/>
                </a:ext>
              </a:extLst>
            </p:cNvPr>
            <p:cNvSpPr txBox="1"/>
            <p:nvPr/>
          </p:nvSpPr>
          <p:spPr>
            <a:xfrm>
              <a:off x="5175833" y="1014926"/>
              <a:ext cx="928459" cy="446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Financial Planning</a:t>
              </a:r>
            </a:p>
          </p:txBody>
        </p:sp>
        <p:sp>
          <p:nvSpPr>
            <p:cNvPr id="14" name="TextBox 13">
              <a:extLst>
                <a:ext uri="{FF2B5EF4-FFF2-40B4-BE49-F238E27FC236}">
                  <a16:creationId xmlns:a16="http://schemas.microsoft.com/office/drawing/2014/main" id="{DB3BBB66-35C1-4AA7-91C1-9510273E122B}"/>
                </a:ext>
              </a:extLst>
            </p:cNvPr>
            <p:cNvSpPr txBox="1"/>
            <p:nvPr/>
          </p:nvSpPr>
          <p:spPr>
            <a:xfrm>
              <a:off x="6159334" y="899399"/>
              <a:ext cx="763379" cy="62259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Trust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Estate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Planning</a:t>
              </a:r>
            </a:p>
          </p:txBody>
        </p:sp>
        <p:sp>
          <p:nvSpPr>
            <p:cNvPr id="15" name="TextBox 14">
              <a:extLst>
                <a:ext uri="{FF2B5EF4-FFF2-40B4-BE49-F238E27FC236}">
                  <a16:creationId xmlns:a16="http://schemas.microsoft.com/office/drawing/2014/main" id="{BBC097C0-2506-4AD0-8A54-CFF613BBFFEB}"/>
                </a:ext>
              </a:extLst>
            </p:cNvPr>
            <p:cNvSpPr txBox="1"/>
            <p:nvPr/>
          </p:nvSpPr>
          <p:spPr>
            <a:xfrm>
              <a:off x="6834933" y="1600995"/>
              <a:ext cx="1002197"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Philanthropic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Management</a:t>
              </a:r>
            </a:p>
          </p:txBody>
        </p:sp>
        <p:sp>
          <p:nvSpPr>
            <p:cNvPr id="16" name="TextBox 15">
              <a:extLst>
                <a:ext uri="{FF2B5EF4-FFF2-40B4-BE49-F238E27FC236}">
                  <a16:creationId xmlns:a16="http://schemas.microsoft.com/office/drawing/2014/main" id="{8DC49ACC-BFAC-4303-A91F-7D78962560DE}"/>
                </a:ext>
              </a:extLst>
            </p:cNvPr>
            <p:cNvSpPr txBox="1"/>
            <p:nvPr/>
          </p:nvSpPr>
          <p:spPr>
            <a:xfrm>
              <a:off x="4103094" y="2433584"/>
              <a:ext cx="1044326" cy="44698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Wealth/Inv.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Management</a:t>
              </a:r>
            </a:p>
          </p:txBody>
        </p:sp>
        <p:sp>
          <p:nvSpPr>
            <p:cNvPr id="17" name="TextBox 16">
              <a:extLst>
                <a:ext uri="{FF2B5EF4-FFF2-40B4-BE49-F238E27FC236}">
                  <a16:creationId xmlns:a16="http://schemas.microsoft.com/office/drawing/2014/main" id="{5EAD7712-FBFC-47DF-BB99-000A6905F9B3}"/>
                </a:ext>
              </a:extLst>
            </p:cNvPr>
            <p:cNvSpPr txBox="1"/>
            <p:nvPr/>
          </p:nvSpPr>
          <p:spPr>
            <a:xfrm>
              <a:off x="4265855" y="3359330"/>
              <a:ext cx="125412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Taxation/Asset Protection</a:t>
              </a:r>
            </a:p>
          </p:txBody>
        </p:sp>
        <p:sp>
          <p:nvSpPr>
            <p:cNvPr id="18" name="TextBox 17">
              <a:extLst>
                <a:ext uri="{FF2B5EF4-FFF2-40B4-BE49-F238E27FC236}">
                  <a16:creationId xmlns:a16="http://schemas.microsoft.com/office/drawing/2014/main" id="{EE831CDB-E965-4DB3-A094-544B56554A44}"/>
                </a:ext>
              </a:extLst>
            </p:cNvPr>
            <p:cNvSpPr txBox="1"/>
            <p:nvPr/>
          </p:nvSpPr>
          <p:spPr>
            <a:xfrm>
              <a:off x="5162539" y="3863529"/>
              <a:ext cx="963368" cy="6225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Family Advisory Board</a:t>
              </a:r>
            </a:p>
          </p:txBody>
        </p:sp>
        <p:sp>
          <p:nvSpPr>
            <p:cNvPr id="19" name="TextBox 18">
              <a:extLst>
                <a:ext uri="{FF2B5EF4-FFF2-40B4-BE49-F238E27FC236}">
                  <a16:creationId xmlns:a16="http://schemas.microsoft.com/office/drawing/2014/main" id="{0D140209-3955-4A5B-8C46-757178615D9D}"/>
                </a:ext>
              </a:extLst>
            </p:cNvPr>
            <p:cNvSpPr txBox="1"/>
            <p:nvPr/>
          </p:nvSpPr>
          <p:spPr>
            <a:xfrm>
              <a:off x="6062624" y="4116198"/>
              <a:ext cx="963368" cy="446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Operations/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Compliance</a:t>
              </a:r>
            </a:p>
          </p:txBody>
        </p:sp>
        <p:sp>
          <p:nvSpPr>
            <p:cNvPr id="20" name="TextBox 19">
              <a:extLst>
                <a:ext uri="{FF2B5EF4-FFF2-40B4-BE49-F238E27FC236}">
                  <a16:creationId xmlns:a16="http://schemas.microsoft.com/office/drawing/2014/main" id="{090570E8-7E40-42B6-A0B6-37F5B5F9A758}"/>
                </a:ext>
              </a:extLst>
            </p:cNvPr>
            <p:cNvSpPr txBox="1"/>
            <p:nvPr/>
          </p:nvSpPr>
          <p:spPr>
            <a:xfrm>
              <a:off x="6757051" y="3432642"/>
              <a:ext cx="1061364" cy="446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Stakeholder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Reporting</a:t>
              </a:r>
            </a:p>
          </p:txBody>
        </p:sp>
        <p:sp>
          <p:nvSpPr>
            <p:cNvPr id="21" name="TextBox 20">
              <a:extLst>
                <a:ext uri="{FF2B5EF4-FFF2-40B4-BE49-F238E27FC236}">
                  <a16:creationId xmlns:a16="http://schemas.microsoft.com/office/drawing/2014/main" id="{93209265-F841-45E0-AAF3-EC13C3C927CA}"/>
                </a:ext>
              </a:extLst>
            </p:cNvPr>
            <p:cNvSpPr txBox="1"/>
            <p:nvPr/>
          </p:nvSpPr>
          <p:spPr>
            <a:xfrm>
              <a:off x="6844372" y="2451838"/>
              <a:ext cx="1187533" cy="446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Front/Back Office Admin.</a:t>
              </a:r>
            </a:p>
          </p:txBody>
        </p:sp>
      </p:grpSp>
      <p:sp>
        <p:nvSpPr>
          <p:cNvPr id="3" name="Title 2">
            <a:extLst>
              <a:ext uri="{FF2B5EF4-FFF2-40B4-BE49-F238E27FC236}">
                <a16:creationId xmlns:a16="http://schemas.microsoft.com/office/drawing/2014/main" id="{929DD7E5-9801-F0F2-1132-C676E39ECB5B}"/>
              </a:ext>
            </a:extLst>
          </p:cNvPr>
          <p:cNvSpPr>
            <a:spLocks noGrp="1"/>
          </p:cNvSpPr>
          <p:nvPr>
            <p:ph type="title" idx="4294967295"/>
          </p:nvPr>
        </p:nvSpPr>
        <p:spPr>
          <a:xfrm>
            <a:off x="243576" y="2158408"/>
            <a:ext cx="1451874" cy="1325563"/>
          </a:xfrm>
        </p:spPr>
        <p:txBody>
          <a:bodyPr/>
          <a:lstStyle/>
          <a:p>
            <a:r>
              <a:rPr lang="en-US" dirty="0"/>
              <a:t>Family Office Services</a:t>
            </a:r>
          </a:p>
        </p:txBody>
      </p:sp>
    </p:spTree>
    <p:extLst>
      <p:ext uri="{BB962C8B-B14F-4D97-AF65-F5344CB8AC3E}">
        <p14:creationId xmlns:p14="http://schemas.microsoft.com/office/powerpoint/2010/main" val="1451699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 20">
            <a:extLst>
              <a:ext uri="{FF2B5EF4-FFF2-40B4-BE49-F238E27FC236}">
                <a16:creationId xmlns:a16="http://schemas.microsoft.com/office/drawing/2014/main" id="{9F191C36-05BB-4E41-9CC6-92F66D8A1946}"/>
              </a:ext>
            </a:extLst>
          </p:cNvPr>
          <p:cNvGraphicFramePr/>
          <p:nvPr>
            <p:extLst>
              <p:ext uri="{D42A27DB-BD31-4B8C-83A1-F6EECF244321}">
                <p14:modId xmlns:p14="http://schemas.microsoft.com/office/powerpoint/2010/main" val="3486361697"/>
              </p:ext>
            </p:extLst>
          </p:nvPr>
        </p:nvGraphicFramePr>
        <p:xfrm>
          <a:off x="2048776" y="839523"/>
          <a:ext cx="6096000" cy="4779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FA36233F-6052-1FAC-9F38-B124B0862BA8}"/>
              </a:ext>
            </a:extLst>
          </p:cNvPr>
          <p:cNvSpPr>
            <a:spLocks noGrp="1"/>
          </p:cNvSpPr>
          <p:nvPr>
            <p:ph type="title"/>
          </p:nvPr>
        </p:nvSpPr>
        <p:spPr>
          <a:xfrm>
            <a:off x="0" y="1397479"/>
            <a:ext cx="3581041" cy="1325563"/>
          </a:xfrm>
        </p:spPr>
        <p:txBody>
          <a:bodyPr/>
          <a:lstStyle/>
          <a:p>
            <a:r>
              <a:rPr lang="en-US" dirty="0"/>
              <a:t>Family Office Complexity</a:t>
            </a:r>
          </a:p>
        </p:txBody>
      </p:sp>
      <p:sp>
        <p:nvSpPr>
          <p:cNvPr id="3" name="Content Placeholder 2">
            <a:extLst>
              <a:ext uri="{FF2B5EF4-FFF2-40B4-BE49-F238E27FC236}">
                <a16:creationId xmlns:a16="http://schemas.microsoft.com/office/drawing/2014/main" id="{84B06411-D904-345E-E065-C6B44F57A145}"/>
              </a:ext>
            </a:extLst>
          </p:cNvPr>
          <p:cNvSpPr>
            <a:spLocks noGrp="1"/>
          </p:cNvSpPr>
          <p:nvPr>
            <p:ph idx="1"/>
          </p:nvPr>
        </p:nvSpPr>
        <p:spPr>
          <a:xfrm>
            <a:off x="628650" y="1397479"/>
            <a:ext cx="7886700" cy="4157932"/>
          </a:xfrm>
        </p:spPr>
        <p:txBody>
          <a:bodyPr>
            <a:normAutofit/>
          </a:bodyPr>
          <a:lstStyle/>
          <a:p>
            <a:endParaRPr lang="en-US" dirty="0"/>
          </a:p>
          <a:p>
            <a:endParaRPr lang="en-US" dirty="0"/>
          </a:p>
          <a:p>
            <a:endParaRPr lang="en-US" dirty="0"/>
          </a:p>
          <a:p>
            <a:endParaRPr lang="en-US" dirty="0"/>
          </a:p>
        </p:txBody>
      </p:sp>
      <p:pic>
        <p:nvPicPr>
          <p:cNvPr id="5" name="Graphic 4" descr="Family with two children outline">
            <a:extLst>
              <a:ext uri="{FF2B5EF4-FFF2-40B4-BE49-F238E27FC236}">
                <a16:creationId xmlns:a16="http://schemas.microsoft.com/office/drawing/2014/main" id="{8D860E1F-1B24-3C3A-B0A6-9B533D1937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07007" y="114991"/>
            <a:ext cx="1143000" cy="1143000"/>
          </a:xfrm>
          <a:prstGeom prst="rect">
            <a:avLst/>
          </a:prstGeom>
        </p:spPr>
      </p:pic>
      <p:pic>
        <p:nvPicPr>
          <p:cNvPr id="13" name="Graphic 12" descr="Flowchart with solid fill">
            <a:extLst>
              <a:ext uri="{FF2B5EF4-FFF2-40B4-BE49-F238E27FC236}">
                <a16:creationId xmlns:a16="http://schemas.microsoft.com/office/drawing/2014/main" id="{EB2F0D15-8F00-F03D-B299-B900D67CA35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77661" y="3019245"/>
            <a:ext cx="914400" cy="914400"/>
          </a:xfrm>
          <a:prstGeom prst="rect">
            <a:avLst/>
          </a:prstGeom>
        </p:spPr>
      </p:pic>
      <p:pic>
        <p:nvPicPr>
          <p:cNvPr id="15" name="Graphic 14" descr="Waiter male with solid fill">
            <a:extLst>
              <a:ext uri="{FF2B5EF4-FFF2-40B4-BE49-F238E27FC236}">
                <a16:creationId xmlns:a16="http://schemas.microsoft.com/office/drawing/2014/main" id="{4EC1DE8D-C21B-FDC7-6835-6C363C83220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48776" y="3019245"/>
            <a:ext cx="914400" cy="914400"/>
          </a:xfrm>
          <a:prstGeom prst="rect">
            <a:avLst/>
          </a:prstGeom>
        </p:spPr>
      </p:pic>
      <p:pic>
        <p:nvPicPr>
          <p:cNvPr id="17" name="Graphic 16" descr="Clipboard Partially Crossed outline">
            <a:extLst>
              <a:ext uri="{FF2B5EF4-FFF2-40B4-BE49-F238E27FC236}">
                <a16:creationId xmlns:a16="http://schemas.microsoft.com/office/drawing/2014/main" id="{37386E69-5AF0-3440-205A-8ED34DA9B89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39576" y="5255982"/>
            <a:ext cx="914400" cy="914400"/>
          </a:xfrm>
          <a:prstGeom prst="rect">
            <a:avLst/>
          </a:prstGeom>
        </p:spPr>
      </p:pic>
      <p:pic>
        <p:nvPicPr>
          <p:cNvPr id="23" name="Graphic 22" descr="Iceberg with solid fill">
            <a:extLst>
              <a:ext uri="{FF2B5EF4-FFF2-40B4-BE49-F238E27FC236}">
                <a16:creationId xmlns:a16="http://schemas.microsoft.com/office/drawing/2014/main" id="{24D27300-39F6-8C71-4AFA-7E98CC60DDB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21307" y="2735457"/>
            <a:ext cx="914400" cy="914400"/>
          </a:xfrm>
          <a:prstGeom prst="rect">
            <a:avLst/>
          </a:prstGeom>
        </p:spPr>
      </p:pic>
    </p:spTree>
    <p:extLst>
      <p:ext uri="{BB962C8B-B14F-4D97-AF65-F5344CB8AC3E}">
        <p14:creationId xmlns:p14="http://schemas.microsoft.com/office/powerpoint/2010/main" val="917693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6233F-6052-1FAC-9F38-B124B0862BA8}"/>
              </a:ext>
            </a:extLst>
          </p:cNvPr>
          <p:cNvSpPr>
            <a:spLocks noGrp="1"/>
          </p:cNvSpPr>
          <p:nvPr>
            <p:ph type="title"/>
          </p:nvPr>
        </p:nvSpPr>
        <p:spPr>
          <a:xfrm>
            <a:off x="0" y="1397479"/>
            <a:ext cx="3581041" cy="1325563"/>
          </a:xfrm>
        </p:spPr>
        <p:txBody>
          <a:bodyPr/>
          <a:lstStyle/>
          <a:p>
            <a:r>
              <a:rPr lang="en-US" dirty="0"/>
              <a:t>Family Office Complexity</a:t>
            </a:r>
          </a:p>
        </p:txBody>
      </p:sp>
      <p:sp>
        <p:nvSpPr>
          <p:cNvPr id="3" name="Content Placeholder 2">
            <a:extLst>
              <a:ext uri="{FF2B5EF4-FFF2-40B4-BE49-F238E27FC236}">
                <a16:creationId xmlns:a16="http://schemas.microsoft.com/office/drawing/2014/main" id="{84B06411-D904-345E-E065-C6B44F57A145}"/>
              </a:ext>
            </a:extLst>
          </p:cNvPr>
          <p:cNvSpPr>
            <a:spLocks noGrp="1"/>
          </p:cNvSpPr>
          <p:nvPr>
            <p:ph idx="1"/>
          </p:nvPr>
        </p:nvSpPr>
        <p:spPr>
          <a:xfrm>
            <a:off x="628650" y="1397479"/>
            <a:ext cx="7886700" cy="4157932"/>
          </a:xfrm>
        </p:spPr>
        <p:txBody>
          <a:bodyPr>
            <a:normAutofit/>
          </a:bodyPr>
          <a:lstStyle/>
          <a:p>
            <a:endParaRPr lang="en-US" dirty="0"/>
          </a:p>
          <a:p>
            <a:endParaRPr lang="en-US" dirty="0"/>
          </a:p>
          <a:p>
            <a:endParaRPr lang="en-US" dirty="0"/>
          </a:p>
          <a:p>
            <a:endParaRPr lang="en-US" dirty="0"/>
          </a:p>
        </p:txBody>
      </p:sp>
      <p:pic>
        <p:nvPicPr>
          <p:cNvPr id="13" name="Graphic 12" descr="Flowchart with solid fill">
            <a:extLst>
              <a:ext uri="{FF2B5EF4-FFF2-40B4-BE49-F238E27FC236}">
                <a16:creationId xmlns:a16="http://schemas.microsoft.com/office/drawing/2014/main" id="{EB2F0D15-8F00-F03D-B299-B900D67CA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2067" y="2723042"/>
            <a:ext cx="914400" cy="914400"/>
          </a:xfrm>
          <a:prstGeom prst="rect">
            <a:avLst/>
          </a:prstGeom>
        </p:spPr>
      </p:pic>
      <p:graphicFrame>
        <p:nvGraphicFramePr>
          <p:cNvPr id="21" name="Diagram 20">
            <a:extLst>
              <a:ext uri="{FF2B5EF4-FFF2-40B4-BE49-F238E27FC236}">
                <a16:creationId xmlns:a16="http://schemas.microsoft.com/office/drawing/2014/main" id="{9F191C36-05BB-4E41-9CC6-92F66D8A1946}"/>
              </a:ext>
            </a:extLst>
          </p:cNvPr>
          <p:cNvGraphicFramePr/>
          <p:nvPr>
            <p:extLst>
              <p:ext uri="{D42A27DB-BD31-4B8C-83A1-F6EECF244321}">
                <p14:modId xmlns:p14="http://schemas.microsoft.com/office/powerpoint/2010/main" val="3216121986"/>
              </p:ext>
            </p:extLst>
          </p:nvPr>
        </p:nvGraphicFramePr>
        <p:xfrm>
          <a:off x="2022716" y="858328"/>
          <a:ext cx="6096000" cy="47790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 name="Graphic 22" descr="Iceberg with solid fill">
            <a:extLst>
              <a:ext uri="{FF2B5EF4-FFF2-40B4-BE49-F238E27FC236}">
                <a16:creationId xmlns:a16="http://schemas.microsoft.com/office/drawing/2014/main" id="{24D27300-39F6-8C71-4AFA-7E98CC60DDB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74082" y="2747343"/>
            <a:ext cx="914400" cy="914400"/>
          </a:xfrm>
          <a:prstGeom prst="rect">
            <a:avLst/>
          </a:prstGeom>
        </p:spPr>
      </p:pic>
      <p:pic>
        <p:nvPicPr>
          <p:cNvPr id="4" name="Graphic 3" descr="Clipboard outline">
            <a:extLst>
              <a:ext uri="{FF2B5EF4-FFF2-40B4-BE49-F238E27FC236}">
                <a16:creationId xmlns:a16="http://schemas.microsoft.com/office/drawing/2014/main" id="{9905E0F3-6E31-D506-E989-259D5735F11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884965" y="2822805"/>
            <a:ext cx="914400" cy="914400"/>
          </a:xfrm>
          <a:prstGeom prst="rect">
            <a:avLst/>
          </a:prstGeom>
        </p:spPr>
      </p:pic>
      <p:pic>
        <p:nvPicPr>
          <p:cNvPr id="6" name="Graphic 5" descr="Bar graph with upward trend with solid fill">
            <a:extLst>
              <a:ext uri="{FF2B5EF4-FFF2-40B4-BE49-F238E27FC236}">
                <a16:creationId xmlns:a16="http://schemas.microsoft.com/office/drawing/2014/main" id="{4354C602-C637-A0D3-C9CB-166AE8A334C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13516" y="5212892"/>
            <a:ext cx="914400" cy="914400"/>
          </a:xfrm>
          <a:prstGeom prst="rect">
            <a:avLst/>
          </a:prstGeom>
        </p:spPr>
      </p:pic>
      <p:pic>
        <p:nvPicPr>
          <p:cNvPr id="7" name="Graphic 6" descr="Piggy Bank with solid fill">
            <a:extLst>
              <a:ext uri="{FF2B5EF4-FFF2-40B4-BE49-F238E27FC236}">
                <a16:creationId xmlns:a16="http://schemas.microsoft.com/office/drawing/2014/main" id="{C1A27BEB-1710-6FC8-60BE-B07FBCD0524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65002" y="419720"/>
            <a:ext cx="914400" cy="914400"/>
          </a:xfrm>
          <a:prstGeom prst="rect">
            <a:avLst/>
          </a:prstGeom>
        </p:spPr>
      </p:pic>
    </p:spTree>
    <p:extLst>
      <p:ext uri="{BB962C8B-B14F-4D97-AF65-F5344CB8AC3E}">
        <p14:creationId xmlns:p14="http://schemas.microsoft.com/office/powerpoint/2010/main" val="832524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 name="Straight Arrow Connector 93">
            <a:extLst>
              <a:ext uri="{FF2B5EF4-FFF2-40B4-BE49-F238E27FC236}">
                <a16:creationId xmlns:a16="http://schemas.microsoft.com/office/drawing/2014/main" id="{B8CE15D0-AC28-4955-A51E-F625AA98129F}"/>
              </a:ext>
            </a:extLst>
          </p:cNvPr>
          <p:cNvCxnSpPr>
            <a:cxnSpLocks/>
          </p:cNvCxnSpPr>
          <p:nvPr/>
        </p:nvCxnSpPr>
        <p:spPr>
          <a:xfrm flipV="1">
            <a:off x="1276098" y="1855534"/>
            <a:ext cx="635613" cy="658960"/>
          </a:xfrm>
          <a:prstGeom prst="straightConnector1">
            <a:avLst/>
          </a:prstGeom>
          <a:ln w="19050">
            <a:solidFill>
              <a:srgbClr val="2D5986"/>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9E6D33C1-6960-4EDD-8824-7CA9613BC978}"/>
              </a:ext>
            </a:extLst>
          </p:cNvPr>
          <p:cNvCxnSpPr>
            <a:cxnSpLocks/>
          </p:cNvCxnSpPr>
          <p:nvPr/>
        </p:nvCxnSpPr>
        <p:spPr>
          <a:xfrm>
            <a:off x="814978" y="2891112"/>
            <a:ext cx="1054579" cy="993333"/>
          </a:xfrm>
          <a:prstGeom prst="straightConnector1">
            <a:avLst/>
          </a:prstGeom>
          <a:ln w="19050">
            <a:solidFill>
              <a:srgbClr val="2D5986"/>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FB3EC44-216A-42F5-8194-4D56ADC172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7F7F7F"/>
              </a:solidFill>
              <a:effectLst/>
              <a:uLnTx/>
              <a:uFillTx/>
              <a:latin typeface="Arial"/>
              <a:ea typeface="+mn-ea"/>
              <a:cs typeface="Helvetica" panose="020B0604020202020204" pitchFamily="34" charset="0"/>
            </a:endParaRPr>
          </a:p>
        </p:txBody>
      </p:sp>
      <p:cxnSp>
        <p:nvCxnSpPr>
          <p:cNvPr id="12" name="Straight Connector 11">
            <a:extLst>
              <a:ext uri="{FF2B5EF4-FFF2-40B4-BE49-F238E27FC236}">
                <a16:creationId xmlns:a16="http://schemas.microsoft.com/office/drawing/2014/main" id="{A581D79F-0AF1-4A60-B73C-FEF21F8D5035}"/>
              </a:ext>
            </a:extLst>
          </p:cNvPr>
          <p:cNvCxnSpPr/>
          <p:nvPr/>
        </p:nvCxnSpPr>
        <p:spPr>
          <a:xfrm flipV="1">
            <a:off x="4432156" y="569620"/>
            <a:ext cx="0" cy="34931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094E1E71-A0D0-462E-A91A-F288589F53D9}"/>
              </a:ext>
            </a:extLst>
          </p:cNvPr>
          <p:cNvGrpSpPr/>
          <p:nvPr/>
        </p:nvGrpSpPr>
        <p:grpSpPr>
          <a:xfrm>
            <a:off x="1969846" y="959862"/>
            <a:ext cx="1490472" cy="1094400"/>
            <a:chOff x="2458091" y="1362075"/>
            <a:chExt cx="3021597" cy="1537382"/>
          </a:xfrm>
        </p:grpSpPr>
        <p:sp>
          <p:nvSpPr>
            <p:cNvPr id="21" name="Right Arrow 12">
              <a:extLst>
                <a:ext uri="{FF2B5EF4-FFF2-40B4-BE49-F238E27FC236}">
                  <a16:creationId xmlns:a16="http://schemas.microsoft.com/office/drawing/2014/main" id="{B651B4C3-50C5-4E94-ADAB-F97AD7590FB3}"/>
                </a:ext>
              </a:extLst>
            </p:cNvPr>
            <p:cNvSpPr/>
            <p:nvPr/>
          </p:nvSpPr>
          <p:spPr>
            <a:xfrm>
              <a:off x="2486469" y="1362075"/>
              <a:ext cx="2993219" cy="1537382"/>
            </a:xfrm>
            <a:prstGeom prst="rightArrow">
              <a:avLst/>
            </a:prstGeom>
            <a:solidFill>
              <a:srgbClr val="2D5986"/>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B805136D-22F0-4096-BCF4-B50D7DA6C093}"/>
                </a:ext>
              </a:extLst>
            </p:cNvPr>
            <p:cNvSpPr txBox="1">
              <a:spLocks/>
            </p:cNvSpPr>
            <p:nvPr/>
          </p:nvSpPr>
          <p:spPr>
            <a:xfrm>
              <a:off x="2458091" y="1901854"/>
              <a:ext cx="2744030" cy="528524"/>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Enterprising</a:t>
              </a:r>
            </a:p>
          </p:txBody>
        </p:sp>
      </p:grpSp>
      <p:grpSp>
        <p:nvGrpSpPr>
          <p:cNvPr id="37" name="Group 36">
            <a:extLst>
              <a:ext uri="{FF2B5EF4-FFF2-40B4-BE49-F238E27FC236}">
                <a16:creationId xmlns:a16="http://schemas.microsoft.com/office/drawing/2014/main" id="{D55EF901-D78A-4B68-B9D7-603E3E22895D}"/>
              </a:ext>
            </a:extLst>
          </p:cNvPr>
          <p:cNvGrpSpPr/>
          <p:nvPr/>
        </p:nvGrpSpPr>
        <p:grpSpPr>
          <a:xfrm>
            <a:off x="1869557" y="3673732"/>
            <a:ext cx="1569159" cy="1143940"/>
            <a:chOff x="2330315" y="1594256"/>
            <a:chExt cx="3149373" cy="1537382"/>
          </a:xfrm>
        </p:grpSpPr>
        <p:sp>
          <p:nvSpPr>
            <p:cNvPr id="38" name="Right Arrow 177">
              <a:extLst>
                <a:ext uri="{FF2B5EF4-FFF2-40B4-BE49-F238E27FC236}">
                  <a16:creationId xmlns:a16="http://schemas.microsoft.com/office/drawing/2014/main" id="{5AEE875F-EEF0-4F30-AF3B-3FE54A8C4647}"/>
                </a:ext>
              </a:extLst>
            </p:cNvPr>
            <p:cNvSpPr/>
            <p:nvPr/>
          </p:nvSpPr>
          <p:spPr>
            <a:xfrm>
              <a:off x="2486470" y="1594256"/>
              <a:ext cx="2993218" cy="1537382"/>
            </a:xfrm>
            <a:prstGeom prst="rightArrow">
              <a:avLst/>
            </a:prstGeom>
            <a:solidFill>
              <a:srgbClr val="2D5986"/>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Title 1">
              <a:extLst>
                <a:ext uri="{FF2B5EF4-FFF2-40B4-BE49-F238E27FC236}">
                  <a16:creationId xmlns:a16="http://schemas.microsoft.com/office/drawing/2014/main" id="{A25D3292-B8A8-4C19-8807-D9F9DBB371BB}"/>
                </a:ext>
              </a:extLst>
            </p:cNvPr>
            <p:cNvSpPr txBox="1">
              <a:spLocks/>
            </p:cNvSpPr>
            <p:nvPr/>
          </p:nvSpPr>
          <p:spPr>
            <a:xfrm>
              <a:off x="2330315" y="2155803"/>
              <a:ext cx="2744030" cy="414287"/>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Investing</a:t>
              </a:r>
            </a:p>
          </p:txBody>
        </p:sp>
      </p:grpSp>
      <p:sp>
        <p:nvSpPr>
          <p:cNvPr id="47" name="Footer Placeholder 2">
            <a:extLst>
              <a:ext uri="{FF2B5EF4-FFF2-40B4-BE49-F238E27FC236}">
                <a16:creationId xmlns:a16="http://schemas.microsoft.com/office/drawing/2014/main" id="{85FDCCE0-BC4B-49E6-87D4-4F254EEDD39C}"/>
              </a:ext>
            </a:extLst>
          </p:cNvPr>
          <p:cNvSpPr txBox="1">
            <a:spLocks/>
          </p:cNvSpPr>
          <p:nvPr/>
        </p:nvSpPr>
        <p:spPr>
          <a:xfrm>
            <a:off x="141611" y="5303327"/>
            <a:ext cx="1945827" cy="21993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Calibri" panose="020F0502020204030204"/>
                <a:ea typeface="+mn-ea"/>
                <a:cs typeface="+mn-cs"/>
              </a:rPr>
              <a:t>Source: © 2019 Tamarind Partners, Inc.  </a:t>
            </a:r>
          </a:p>
        </p:txBody>
      </p:sp>
      <p:sp>
        <p:nvSpPr>
          <p:cNvPr id="49" name="Title 1">
            <a:extLst>
              <a:ext uri="{FF2B5EF4-FFF2-40B4-BE49-F238E27FC236}">
                <a16:creationId xmlns:a16="http://schemas.microsoft.com/office/drawing/2014/main" id="{EF2BB19A-0671-4CC9-8C19-792F832B75C9}"/>
              </a:ext>
            </a:extLst>
          </p:cNvPr>
          <p:cNvSpPr txBox="1">
            <a:spLocks/>
          </p:cNvSpPr>
          <p:nvPr/>
        </p:nvSpPr>
        <p:spPr>
          <a:xfrm>
            <a:off x="5411842" y="3209942"/>
            <a:ext cx="2491914" cy="11832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Interested in designing FO structure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Want to oversee the big picture but rely on external professional SMEs </a:t>
            </a:r>
          </a:p>
        </p:txBody>
      </p:sp>
      <p:sp>
        <p:nvSpPr>
          <p:cNvPr id="53" name="Title 1">
            <a:extLst>
              <a:ext uri="{FF2B5EF4-FFF2-40B4-BE49-F238E27FC236}">
                <a16:creationId xmlns:a16="http://schemas.microsoft.com/office/drawing/2014/main" id="{09B94A3F-2C0B-4421-BC99-7A10F463C4C6}"/>
              </a:ext>
            </a:extLst>
          </p:cNvPr>
          <p:cNvSpPr txBox="1">
            <a:spLocks/>
          </p:cNvSpPr>
          <p:nvPr/>
        </p:nvSpPr>
        <p:spPr>
          <a:xfrm>
            <a:off x="4144329" y="2923858"/>
            <a:ext cx="3383145"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  Outsourced</a:t>
            </a:r>
          </a:p>
        </p:txBody>
      </p:sp>
      <p:sp>
        <p:nvSpPr>
          <p:cNvPr id="55" name="Title 1">
            <a:extLst>
              <a:ext uri="{FF2B5EF4-FFF2-40B4-BE49-F238E27FC236}">
                <a16:creationId xmlns:a16="http://schemas.microsoft.com/office/drawing/2014/main" id="{4C8137A0-790E-443E-82E1-26E8DF3694B2}"/>
              </a:ext>
            </a:extLst>
          </p:cNvPr>
          <p:cNvSpPr txBox="1">
            <a:spLocks/>
          </p:cNvSpPr>
          <p:nvPr/>
        </p:nvSpPr>
        <p:spPr>
          <a:xfrm>
            <a:off x="5304356" y="4452840"/>
            <a:ext cx="2490397" cy="11832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Interested in designing FO structure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Wants control and direct involvement in management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Strong legacy, long term orientation</a:t>
            </a:r>
          </a:p>
        </p:txBody>
      </p:sp>
      <p:sp>
        <p:nvSpPr>
          <p:cNvPr id="59" name="Title 1">
            <a:extLst>
              <a:ext uri="{FF2B5EF4-FFF2-40B4-BE49-F238E27FC236}">
                <a16:creationId xmlns:a16="http://schemas.microsoft.com/office/drawing/2014/main" id="{6422CC2D-DE40-4074-8A44-5C75E15F0026}"/>
              </a:ext>
            </a:extLst>
          </p:cNvPr>
          <p:cNvSpPr txBox="1">
            <a:spLocks/>
          </p:cNvSpPr>
          <p:nvPr/>
        </p:nvSpPr>
        <p:spPr>
          <a:xfrm>
            <a:off x="4205012" y="4171854"/>
            <a:ext cx="3244366"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 Built-Out</a:t>
            </a:r>
          </a:p>
        </p:txBody>
      </p:sp>
      <p:grpSp>
        <p:nvGrpSpPr>
          <p:cNvPr id="3" name="Group 2">
            <a:extLst>
              <a:ext uri="{FF2B5EF4-FFF2-40B4-BE49-F238E27FC236}">
                <a16:creationId xmlns:a16="http://schemas.microsoft.com/office/drawing/2014/main" id="{C1B58E8B-891F-4F2B-8B0E-4783A6C1F49A}"/>
              </a:ext>
            </a:extLst>
          </p:cNvPr>
          <p:cNvGrpSpPr/>
          <p:nvPr/>
        </p:nvGrpSpPr>
        <p:grpSpPr>
          <a:xfrm>
            <a:off x="3885749" y="49139"/>
            <a:ext cx="4958474" cy="699075"/>
            <a:chOff x="3894569" y="76200"/>
            <a:chExt cx="4951630" cy="1094399"/>
          </a:xfrm>
        </p:grpSpPr>
        <p:sp>
          <p:nvSpPr>
            <p:cNvPr id="15" name="Rectangle 14">
              <a:extLst>
                <a:ext uri="{FF2B5EF4-FFF2-40B4-BE49-F238E27FC236}">
                  <a16:creationId xmlns:a16="http://schemas.microsoft.com/office/drawing/2014/main" id="{89EDA323-8CE1-4F3E-BDFC-067FD6B61D4E}"/>
                </a:ext>
              </a:extLst>
            </p:cNvPr>
            <p:cNvSpPr/>
            <p:nvPr/>
          </p:nvSpPr>
          <p:spPr>
            <a:xfrm>
              <a:off x="3894569" y="76200"/>
              <a:ext cx="4951630" cy="1094399"/>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itle 1">
              <a:extLst>
                <a:ext uri="{FF2B5EF4-FFF2-40B4-BE49-F238E27FC236}">
                  <a16:creationId xmlns:a16="http://schemas.microsoft.com/office/drawing/2014/main" id="{66897685-2417-470B-BE93-B272E8AFFF61}"/>
                </a:ext>
              </a:extLst>
            </p:cNvPr>
            <p:cNvSpPr txBox="1">
              <a:spLocks/>
            </p:cNvSpPr>
            <p:nvPr/>
          </p:nvSpPr>
          <p:spPr>
            <a:xfrm>
              <a:off x="5950093" y="353811"/>
              <a:ext cx="2014650" cy="323336"/>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Virtual Family Office</a:t>
              </a:r>
            </a:p>
          </p:txBody>
        </p:sp>
        <p:pic>
          <p:nvPicPr>
            <p:cNvPr id="73" name="Picture 72">
              <a:extLst>
                <a:ext uri="{FF2B5EF4-FFF2-40B4-BE49-F238E27FC236}">
                  <a16:creationId xmlns:a16="http://schemas.microsoft.com/office/drawing/2014/main" id="{9530DE2A-52C0-4831-9F1D-525854E4F0EB}"/>
                </a:ext>
              </a:extLst>
            </p:cNvPr>
            <p:cNvPicPr>
              <a:picLocks noChangeAspect="1"/>
            </p:cNvPicPr>
            <p:nvPr/>
          </p:nvPicPr>
          <p:blipFill>
            <a:blip r:embed="rId3"/>
            <a:stretch>
              <a:fillRect/>
            </a:stretch>
          </p:blipFill>
          <p:spPr>
            <a:xfrm>
              <a:off x="4290866" y="245022"/>
              <a:ext cx="632514" cy="790812"/>
            </a:xfrm>
            <a:prstGeom prst="rect">
              <a:avLst/>
            </a:prstGeom>
          </p:spPr>
        </p:pic>
      </p:grpSp>
      <p:grpSp>
        <p:nvGrpSpPr>
          <p:cNvPr id="58" name="Group 57">
            <a:extLst>
              <a:ext uri="{FF2B5EF4-FFF2-40B4-BE49-F238E27FC236}">
                <a16:creationId xmlns:a16="http://schemas.microsoft.com/office/drawing/2014/main" id="{4510E8B7-1550-4A44-AE06-46662159202E}"/>
              </a:ext>
            </a:extLst>
          </p:cNvPr>
          <p:cNvGrpSpPr/>
          <p:nvPr/>
        </p:nvGrpSpPr>
        <p:grpSpPr>
          <a:xfrm>
            <a:off x="19796" y="2149899"/>
            <a:ext cx="1562358" cy="1547918"/>
            <a:chOff x="140731" y="1744811"/>
            <a:chExt cx="1741569" cy="1747374"/>
          </a:xfrm>
        </p:grpSpPr>
        <p:pic>
          <p:nvPicPr>
            <p:cNvPr id="56" name="Picture 55">
              <a:extLst>
                <a:ext uri="{FF2B5EF4-FFF2-40B4-BE49-F238E27FC236}">
                  <a16:creationId xmlns:a16="http://schemas.microsoft.com/office/drawing/2014/main" id="{A56E7A91-2CFB-4E16-8396-81440A8D704E}"/>
                </a:ext>
              </a:extLst>
            </p:cNvPr>
            <p:cNvPicPr>
              <a:picLocks noChangeAspect="1"/>
            </p:cNvPicPr>
            <p:nvPr/>
          </p:nvPicPr>
          <p:blipFill>
            <a:blip r:embed="rId4"/>
            <a:stretch>
              <a:fillRect/>
            </a:stretch>
          </p:blipFill>
          <p:spPr>
            <a:xfrm>
              <a:off x="140731" y="1744811"/>
              <a:ext cx="1741569" cy="1747374"/>
            </a:xfrm>
            <a:prstGeom prst="rect">
              <a:avLst/>
            </a:prstGeom>
          </p:spPr>
        </p:pic>
        <p:sp>
          <p:nvSpPr>
            <p:cNvPr id="57" name="TextBox 56">
              <a:extLst>
                <a:ext uri="{FF2B5EF4-FFF2-40B4-BE49-F238E27FC236}">
                  <a16:creationId xmlns:a16="http://schemas.microsoft.com/office/drawing/2014/main" id="{795196AA-5810-4884-9F24-AE1ECF0CDAC5}"/>
                </a:ext>
              </a:extLst>
            </p:cNvPr>
            <p:cNvSpPr txBox="1"/>
            <p:nvPr/>
          </p:nvSpPr>
          <p:spPr>
            <a:xfrm>
              <a:off x="579345" y="1944267"/>
              <a:ext cx="8643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Family</a:t>
              </a:r>
            </a:p>
          </p:txBody>
        </p:sp>
      </p:grpSp>
      <p:grpSp>
        <p:nvGrpSpPr>
          <p:cNvPr id="4" name="Group 3">
            <a:extLst>
              <a:ext uri="{FF2B5EF4-FFF2-40B4-BE49-F238E27FC236}">
                <a16:creationId xmlns:a16="http://schemas.microsoft.com/office/drawing/2014/main" id="{303EE013-F3FB-40AA-88DA-CC000BD4A7CB}"/>
              </a:ext>
            </a:extLst>
          </p:cNvPr>
          <p:cNvGrpSpPr/>
          <p:nvPr/>
        </p:nvGrpSpPr>
        <p:grpSpPr>
          <a:xfrm>
            <a:off x="3901412" y="824924"/>
            <a:ext cx="4958455" cy="699076"/>
            <a:chOff x="3901413" y="1219200"/>
            <a:chExt cx="4951630" cy="1094399"/>
          </a:xfrm>
        </p:grpSpPr>
        <p:sp>
          <p:nvSpPr>
            <p:cNvPr id="74" name="Rectangle 73">
              <a:extLst>
                <a:ext uri="{FF2B5EF4-FFF2-40B4-BE49-F238E27FC236}">
                  <a16:creationId xmlns:a16="http://schemas.microsoft.com/office/drawing/2014/main" id="{AD440C60-3E00-403E-AF3A-F2D20EC047B5}"/>
                </a:ext>
              </a:extLst>
            </p:cNvPr>
            <p:cNvSpPr/>
            <p:nvPr/>
          </p:nvSpPr>
          <p:spPr>
            <a:xfrm>
              <a:off x="3901413" y="1219200"/>
              <a:ext cx="4951630" cy="1094399"/>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
              <a:extLst>
                <a:ext uri="{FF2B5EF4-FFF2-40B4-BE49-F238E27FC236}">
                  <a16:creationId xmlns:a16="http://schemas.microsoft.com/office/drawing/2014/main" id="{7B03ECEA-1F54-47AD-A228-94B720EDB321}"/>
                </a:ext>
              </a:extLst>
            </p:cNvPr>
            <p:cNvSpPr txBox="1">
              <a:spLocks/>
            </p:cNvSpPr>
            <p:nvPr/>
          </p:nvSpPr>
          <p:spPr>
            <a:xfrm>
              <a:off x="5551362" y="1566635"/>
              <a:ext cx="2975691"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(Embedded)</a:t>
              </a:r>
            </a:p>
          </p:txBody>
        </p:sp>
        <p:pic>
          <p:nvPicPr>
            <p:cNvPr id="83" name="Picture 82">
              <a:extLst>
                <a:ext uri="{FF2B5EF4-FFF2-40B4-BE49-F238E27FC236}">
                  <a16:creationId xmlns:a16="http://schemas.microsoft.com/office/drawing/2014/main" id="{E06B8E9F-F349-4488-98A2-C6D78F691B9B}"/>
                </a:ext>
              </a:extLst>
            </p:cNvPr>
            <p:cNvPicPr>
              <a:picLocks noChangeAspect="1"/>
            </p:cNvPicPr>
            <p:nvPr/>
          </p:nvPicPr>
          <p:blipFill>
            <a:blip r:embed="rId5"/>
            <a:stretch>
              <a:fillRect/>
            </a:stretch>
          </p:blipFill>
          <p:spPr>
            <a:xfrm>
              <a:off x="4131441" y="1351954"/>
              <a:ext cx="917922" cy="828639"/>
            </a:xfrm>
            <a:prstGeom prst="rect">
              <a:avLst/>
            </a:prstGeom>
          </p:spPr>
        </p:pic>
      </p:grpSp>
      <p:grpSp>
        <p:nvGrpSpPr>
          <p:cNvPr id="90" name="Group 89">
            <a:extLst>
              <a:ext uri="{FF2B5EF4-FFF2-40B4-BE49-F238E27FC236}">
                <a16:creationId xmlns:a16="http://schemas.microsoft.com/office/drawing/2014/main" id="{785EAABF-96E7-430E-92EF-EDD07C9C32A4}"/>
              </a:ext>
            </a:extLst>
          </p:cNvPr>
          <p:cNvGrpSpPr/>
          <p:nvPr/>
        </p:nvGrpSpPr>
        <p:grpSpPr>
          <a:xfrm>
            <a:off x="3876930" y="3955982"/>
            <a:ext cx="4976113" cy="666345"/>
            <a:chOff x="3886200" y="2438400"/>
            <a:chExt cx="4951630" cy="960307"/>
          </a:xfrm>
        </p:grpSpPr>
        <p:sp>
          <p:nvSpPr>
            <p:cNvPr id="75" name="Rectangle 74">
              <a:extLst>
                <a:ext uri="{FF2B5EF4-FFF2-40B4-BE49-F238E27FC236}">
                  <a16:creationId xmlns:a16="http://schemas.microsoft.com/office/drawing/2014/main" id="{BFE4A063-1DD5-4E96-98ED-65583C3A6FFC}"/>
                </a:ext>
              </a:extLst>
            </p:cNvPr>
            <p:cNvSpPr/>
            <p:nvPr/>
          </p:nvSpPr>
          <p:spPr>
            <a:xfrm>
              <a:off x="3886200" y="2438400"/>
              <a:ext cx="4951630" cy="960307"/>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Title 1">
              <a:extLst>
                <a:ext uri="{FF2B5EF4-FFF2-40B4-BE49-F238E27FC236}">
                  <a16:creationId xmlns:a16="http://schemas.microsoft.com/office/drawing/2014/main" id="{658C909D-1DF7-4FD2-97C1-45C73EA603C2}"/>
                </a:ext>
              </a:extLst>
            </p:cNvPr>
            <p:cNvSpPr txBox="1">
              <a:spLocks/>
            </p:cNvSpPr>
            <p:nvPr/>
          </p:nvSpPr>
          <p:spPr>
            <a:xfrm>
              <a:off x="5472298" y="2737132"/>
              <a:ext cx="3126400"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(Outsourced)</a:t>
              </a:r>
            </a:p>
          </p:txBody>
        </p:sp>
        <p:pic>
          <p:nvPicPr>
            <p:cNvPr id="84" name="Picture 83">
              <a:extLst>
                <a:ext uri="{FF2B5EF4-FFF2-40B4-BE49-F238E27FC236}">
                  <a16:creationId xmlns:a16="http://schemas.microsoft.com/office/drawing/2014/main" id="{C6CB98BA-8AAA-4D49-BDA2-DAD64962AF1D}"/>
                </a:ext>
              </a:extLst>
            </p:cNvPr>
            <p:cNvPicPr>
              <a:picLocks noChangeAspect="1"/>
            </p:cNvPicPr>
            <p:nvPr/>
          </p:nvPicPr>
          <p:blipFill>
            <a:blip r:embed="rId6"/>
            <a:stretch>
              <a:fillRect/>
            </a:stretch>
          </p:blipFill>
          <p:spPr>
            <a:xfrm>
              <a:off x="4305743" y="2502962"/>
              <a:ext cx="574304" cy="817001"/>
            </a:xfrm>
            <a:prstGeom prst="rect">
              <a:avLst/>
            </a:prstGeom>
          </p:spPr>
        </p:pic>
      </p:grpSp>
      <p:grpSp>
        <p:nvGrpSpPr>
          <p:cNvPr id="92" name="Group 91">
            <a:extLst>
              <a:ext uri="{FF2B5EF4-FFF2-40B4-BE49-F238E27FC236}">
                <a16:creationId xmlns:a16="http://schemas.microsoft.com/office/drawing/2014/main" id="{F3E40A20-443D-427B-9022-353086BE06F8}"/>
              </a:ext>
            </a:extLst>
          </p:cNvPr>
          <p:cNvGrpSpPr/>
          <p:nvPr/>
        </p:nvGrpSpPr>
        <p:grpSpPr>
          <a:xfrm>
            <a:off x="3876930" y="4690937"/>
            <a:ext cx="4969269" cy="666346"/>
            <a:chOff x="3881317" y="3455206"/>
            <a:chExt cx="4951630" cy="960307"/>
          </a:xfrm>
        </p:grpSpPr>
        <p:sp>
          <p:nvSpPr>
            <p:cNvPr id="78" name="Rectangle 77">
              <a:extLst>
                <a:ext uri="{FF2B5EF4-FFF2-40B4-BE49-F238E27FC236}">
                  <a16:creationId xmlns:a16="http://schemas.microsoft.com/office/drawing/2014/main" id="{137168BC-87D6-4ABF-9445-93FCB4E407BB}"/>
                </a:ext>
              </a:extLst>
            </p:cNvPr>
            <p:cNvSpPr/>
            <p:nvPr/>
          </p:nvSpPr>
          <p:spPr>
            <a:xfrm>
              <a:off x="3881317" y="3455206"/>
              <a:ext cx="4951630" cy="960307"/>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itle 1">
              <a:extLst>
                <a:ext uri="{FF2B5EF4-FFF2-40B4-BE49-F238E27FC236}">
                  <a16:creationId xmlns:a16="http://schemas.microsoft.com/office/drawing/2014/main" id="{3990CF73-C3BC-4892-82F3-2BCB3F630D38}"/>
                </a:ext>
              </a:extLst>
            </p:cNvPr>
            <p:cNvSpPr txBox="1">
              <a:spLocks/>
            </p:cNvSpPr>
            <p:nvPr/>
          </p:nvSpPr>
          <p:spPr>
            <a:xfrm>
              <a:off x="5612340" y="3715648"/>
              <a:ext cx="2846316"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(Built-Out)</a:t>
              </a:r>
            </a:p>
          </p:txBody>
        </p:sp>
        <p:pic>
          <p:nvPicPr>
            <p:cNvPr id="85" name="Picture 84">
              <a:extLst>
                <a:ext uri="{FF2B5EF4-FFF2-40B4-BE49-F238E27FC236}">
                  <a16:creationId xmlns:a16="http://schemas.microsoft.com/office/drawing/2014/main" id="{38D7A7E0-DA69-443A-8346-F5FF9A0DE219}"/>
                </a:ext>
              </a:extLst>
            </p:cNvPr>
            <p:cNvPicPr>
              <a:picLocks noChangeAspect="1"/>
            </p:cNvPicPr>
            <p:nvPr/>
          </p:nvPicPr>
          <p:blipFill>
            <a:blip r:embed="rId7"/>
            <a:stretch>
              <a:fillRect/>
            </a:stretch>
          </p:blipFill>
          <p:spPr>
            <a:xfrm>
              <a:off x="4110679" y="3488329"/>
              <a:ext cx="934838" cy="814567"/>
            </a:xfrm>
            <a:prstGeom prst="rect">
              <a:avLst/>
            </a:prstGeom>
          </p:spPr>
        </p:pic>
      </p:grpSp>
      <p:grpSp>
        <p:nvGrpSpPr>
          <p:cNvPr id="44" name="Group 43">
            <a:extLst>
              <a:ext uri="{FF2B5EF4-FFF2-40B4-BE49-F238E27FC236}">
                <a16:creationId xmlns:a16="http://schemas.microsoft.com/office/drawing/2014/main" id="{384E73FC-9D71-4E32-B2F7-EB5259B7F42D}"/>
              </a:ext>
            </a:extLst>
          </p:cNvPr>
          <p:cNvGrpSpPr/>
          <p:nvPr/>
        </p:nvGrpSpPr>
        <p:grpSpPr>
          <a:xfrm>
            <a:off x="3876930" y="3185370"/>
            <a:ext cx="4958474" cy="699075"/>
            <a:chOff x="3894569" y="76200"/>
            <a:chExt cx="4951630" cy="1094400"/>
          </a:xfrm>
        </p:grpSpPr>
        <p:sp>
          <p:nvSpPr>
            <p:cNvPr id="45" name="Rectangle 44">
              <a:extLst>
                <a:ext uri="{FF2B5EF4-FFF2-40B4-BE49-F238E27FC236}">
                  <a16:creationId xmlns:a16="http://schemas.microsoft.com/office/drawing/2014/main" id="{AE29562E-B9B4-4DB8-A9FF-1095C07FC366}"/>
                </a:ext>
              </a:extLst>
            </p:cNvPr>
            <p:cNvSpPr/>
            <p:nvPr/>
          </p:nvSpPr>
          <p:spPr>
            <a:xfrm>
              <a:off x="3894569" y="76200"/>
              <a:ext cx="4951630" cy="1094400"/>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Title 1">
              <a:extLst>
                <a:ext uri="{FF2B5EF4-FFF2-40B4-BE49-F238E27FC236}">
                  <a16:creationId xmlns:a16="http://schemas.microsoft.com/office/drawing/2014/main" id="{E7B2E0DD-F452-404A-9463-0B59225C8BB6}"/>
                </a:ext>
              </a:extLst>
            </p:cNvPr>
            <p:cNvSpPr txBox="1">
              <a:spLocks/>
            </p:cNvSpPr>
            <p:nvPr/>
          </p:nvSpPr>
          <p:spPr>
            <a:xfrm>
              <a:off x="5950093" y="353811"/>
              <a:ext cx="2014650" cy="323336"/>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Virtual Family Office</a:t>
              </a:r>
            </a:p>
          </p:txBody>
        </p:sp>
        <p:pic>
          <p:nvPicPr>
            <p:cNvPr id="48" name="Picture 47">
              <a:extLst>
                <a:ext uri="{FF2B5EF4-FFF2-40B4-BE49-F238E27FC236}">
                  <a16:creationId xmlns:a16="http://schemas.microsoft.com/office/drawing/2014/main" id="{E270908C-21DC-4ACB-8A48-40ABE4BBC9C1}"/>
                </a:ext>
              </a:extLst>
            </p:cNvPr>
            <p:cNvPicPr>
              <a:picLocks noChangeAspect="1"/>
            </p:cNvPicPr>
            <p:nvPr/>
          </p:nvPicPr>
          <p:blipFill>
            <a:blip r:embed="rId3"/>
            <a:stretch>
              <a:fillRect/>
            </a:stretch>
          </p:blipFill>
          <p:spPr>
            <a:xfrm>
              <a:off x="4290866" y="245022"/>
              <a:ext cx="632514" cy="790812"/>
            </a:xfrm>
            <a:prstGeom prst="rect">
              <a:avLst/>
            </a:prstGeom>
          </p:spPr>
        </p:pic>
      </p:grpSp>
      <p:grpSp>
        <p:nvGrpSpPr>
          <p:cNvPr id="50" name="Group 49">
            <a:extLst>
              <a:ext uri="{FF2B5EF4-FFF2-40B4-BE49-F238E27FC236}">
                <a16:creationId xmlns:a16="http://schemas.microsoft.com/office/drawing/2014/main" id="{8E9F70F5-EC81-4FDE-9CE1-3B7E93C2A7F7}"/>
              </a:ext>
            </a:extLst>
          </p:cNvPr>
          <p:cNvGrpSpPr/>
          <p:nvPr/>
        </p:nvGrpSpPr>
        <p:grpSpPr>
          <a:xfrm>
            <a:off x="3904824" y="1581767"/>
            <a:ext cx="4951630" cy="666345"/>
            <a:chOff x="3886200" y="2438400"/>
            <a:chExt cx="4951630" cy="960307"/>
          </a:xfrm>
        </p:grpSpPr>
        <p:sp>
          <p:nvSpPr>
            <p:cNvPr id="51" name="Rectangle 50">
              <a:extLst>
                <a:ext uri="{FF2B5EF4-FFF2-40B4-BE49-F238E27FC236}">
                  <a16:creationId xmlns:a16="http://schemas.microsoft.com/office/drawing/2014/main" id="{9DF24882-A7D4-4397-B1F8-164F3FB48A4B}"/>
                </a:ext>
              </a:extLst>
            </p:cNvPr>
            <p:cNvSpPr/>
            <p:nvPr/>
          </p:nvSpPr>
          <p:spPr>
            <a:xfrm>
              <a:off x="3886200" y="2438400"/>
              <a:ext cx="4951630" cy="960307"/>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Title 1">
              <a:extLst>
                <a:ext uri="{FF2B5EF4-FFF2-40B4-BE49-F238E27FC236}">
                  <a16:creationId xmlns:a16="http://schemas.microsoft.com/office/drawing/2014/main" id="{D4B26C3A-6066-4B57-8D57-8AC17145FF25}"/>
                </a:ext>
              </a:extLst>
            </p:cNvPr>
            <p:cNvSpPr txBox="1">
              <a:spLocks/>
            </p:cNvSpPr>
            <p:nvPr/>
          </p:nvSpPr>
          <p:spPr>
            <a:xfrm>
              <a:off x="5472298" y="2737132"/>
              <a:ext cx="3126400"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(Outsourced)</a:t>
              </a:r>
            </a:p>
          </p:txBody>
        </p:sp>
        <p:pic>
          <p:nvPicPr>
            <p:cNvPr id="54" name="Picture 53">
              <a:extLst>
                <a:ext uri="{FF2B5EF4-FFF2-40B4-BE49-F238E27FC236}">
                  <a16:creationId xmlns:a16="http://schemas.microsoft.com/office/drawing/2014/main" id="{B2418091-8C96-400F-8327-FE23017FD327}"/>
                </a:ext>
              </a:extLst>
            </p:cNvPr>
            <p:cNvPicPr>
              <a:picLocks noChangeAspect="1"/>
            </p:cNvPicPr>
            <p:nvPr/>
          </p:nvPicPr>
          <p:blipFill>
            <a:blip r:embed="rId6"/>
            <a:stretch>
              <a:fillRect/>
            </a:stretch>
          </p:blipFill>
          <p:spPr>
            <a:xfrm>
              <a:off x="4305743" y="2502962"/>
              <a:ext cx="574304" cy="817001"/>
            </a:xfrm>
            <a:prstGeom prst="rect">
              <a:avLst/>
            </a:prstGeom>
          </p:spPr>
        </p:pic>
      </p:grpSp>
      <p:grpSp>
        <p:nvGrpSpPr>
          <p:cNvPr id="60" name="Group 59">
            <a:extLst>
              <a:ext uri="{FF2B5EF4-FFF2-40B4-BE49-F238E27FC236}">
                <a16:creationId xmlns:a16="http://schemas.microsoft.com/office/drawing/2014/main" id="{7310FF37-9165-4D54-9DF8-9986E3D94F4A}"/>
              </a:ext>
            </a:extLst>
          </p:cNvPr>
          <p:cNvGrpSpPr/>
          <p:nvPr/>
        </p:nvGrpSpPr>
        <p:grpSpPr>
          <a:xfrm>
            <a:off x="3908237" y="2302909"/>
            <a:ext cx="4951630" cy="666346"/>
            <a:chOff x="3881317" y="3455206"/>
            <a:chExt cx="4951630" cy="960307"/>
          </a:xfrm>
        </p:grpSpPr>
        <p:sp>
          <p:nvSpPr>
            <p:cNvPr id="61" name="Rectangle 60">
              <a:extLst>
                <a:ext uri="{FF2B5EF4-FFF2-40B4-BE49-F238E27FC236}">
                  <a16:creationId xmlns:a16="http://schemas.microsoft.com/office/drawing/2014/main" id="{42C22E21-3EE5-44FD-A91B-608E35D374D4}"/>
                </a:ext>
              </a:extLst>
            </p:cNvPr>
            <p:cNvSpPr/>
            <p:nvPr/>
          </p:nvSpPr>
          <p:spPr>
            <a:xfrm>
              <a:off x="3881317" y="3455206"/>
              <a:ext cx="4951630" cy="960307"/>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itle 1">
              <a:extLst>
                <a:ext uri="{FF2B5EF4-FFF2-40B4-BE49-F238E27FC236}">
                  <a16:creationId xmlns:a16="http://schemas.microsoft.com/office/drawing/2014/main" id="{5851ECDE-19B8-4531-A4AF-9518E7C540CF}"/>
                </a:ext>
              </a:extLst>
            </p:cNvPr>
            <p:cNvSpPr txBox="1">
              <a:spLocks/>
            </p:cNvSpPr>
            <p:nvPr/>
          </p:nvSpPr>
          <p:spPr>
            <a:xfrm>
              <a:off x="5612340" y="3715648"/>
              <a:ext cx="2846316" cy="303040"/>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rPr>
                <a:t>Single Family Office (Built-Out)</a:t>
              </a:r>
            </a:p>
          </p:txBody>
        </p:sp>
        <p:pic>
          <p:nvPicPr>
            <p:cNvPr id="63" name="Picture 62">
              <a:extLst>
                <a:ext uri="{FF2B5EF4-FFF2-40B4-BE49-F238E27FC236}">
                  <a16:creationId xmlns:a16="http://schemas.microsoft.com/office/drawing/2014/main" id="{1168AE2E-B9A8-4DBB-8783-804DB2E1832E}"/>
                </a:ext>
              </a:extLst>
            </p:cNvPr>
            <p:cNvPicPr>
              <a:picLocks noChangeAspect="1"/>
            </p:cNvPicPr>
            <p:nvPr/>
          </p:nvPicPr>
          <p:blipFill>
            <a:blip r:embed="rId7"/>
            <a:stretch>
              <a:fillRect/>
            </a:stretch>
          </p:blipFill>
          <p:spPr>
            <a:xfrm>
              <a:off x="4110679" y="3488329"/>
              <a:ext cx="934838" cy="814567"/>
            </a:xfrm>
            <a:prstGeom prst="rect">
              <a:avLst/>
            </a:prstGeom>
          </p:spPr>
        </p:pic>
      </p:grpSp>
      <p:cxnSp>
        <p:nvCxnSpPr>
          <p:cNvPr id="87" name="Straight Connector 86">
            <a:extLst>
              <a:ext uri="{FF2B5EF4-FFF2-40B4-BE49-F238E27FC236}">
                <a16:creationId xmlns:a16="http://schemas.microsoft.com/office/drawing/2014/main" id="{6300E6D3-5788-4853-924C-83791C08411C}"/>
              </a:ext>
            </a:extLst>
          </p:cNvPr>
          <p:cNvCxnSpPr>
            <a:cxnSpLocks/>
          </p:cNvCxnSpPr>
          <p:nvPr/>
        </p:nvCxnSpPr>
        <p:spPr>
          <a:xfrm>
            <a:off x="5276236" y="48437"/>
            <a:ext cx="25350" cy="52855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Left Brace 24">
            <a:extLst>
              <a:ext uri="{FF2B5EF4-FFF2-40B4-BE49-F238E27FC236}">
                <a16:creationId xmlns:a16="http://schemas.microsoft.com/office/drawing/2014/main" id="{4E9789AC-AC4F-4354-8A94-F833F73C07CE}"/>
              </a:ext>
            </a:extLst>
          </p:cNvPr>
          <p:cNvSpPr/>
          <p:nvPr/>
        </p:nvSpPr>
        <p:spPr>
          <a:xfrm>
            <a:off x="3610764" y="44696"/>
            <a:ext cx="274985" cy="2924559"/>
          </a:xfrm>
          <a:prstGeom prst="leftBrace">
            <a:avLst>
              <a:gd name="adj1" fmla="val 26588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Left Brace 25">
            <a:extLst>
              <a:ext uri="{FF2B5EF4-FFF2-40B4-BE49-F238E27FC236}">
                <a16:creationId xmlns:a16="http://schemas.microsoft.com/office/drawing/2014/main" id="{347E39B6-66F5-41D7-83D5-AECE177C0DE5}"/>
              </a:ext>
            </a:extLst>
          </p:cNvPr>
          <p:cNvSpPr/>
          <p:nvPr/>
        </p:nvSpPr>
        <p:spPr>
          <a:xfrm>
            <a:off x="3581962" y="3185370"/>
            <a:ext cx="294968" cy="2117957"/>
          </a:xfrm>
          <a:prstGeom prst="leftBrace">
            <a:avLst>
              <a:gd name="adj1" fmla="val 17950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 name="Title 4">
            <a:extLst>
              <a:ext uri="{FF2B5EF4-FFF2-40B4-BE49-F238E27FC236}">
                <a16:creationId xmlns:a16="http://schemas.microsoft.com/office/drawing/2014/main" id="{6096353B-DB5F-F9D4-5431-E26C6B94F54A}"/>
              </a:ext>
            </a:extLst>
          </p:cNvPr>
          <p:cNvSpPr>
            <a:spLocks noGrp="1"/>
          </p:cNvSpPr>
          <p:nvPr>
            <p:ph type="title" idx="4294967295"/>
          </p:nvPr>
        </p:nvSpPr>
        <p:spPr>
          <a:xfrm>
            <a:off x="-198228" y="-172435"/>
            <a:ext cx="4098857" cy="1325563"/>
          </a:xfrm>
        </p:spPr>
        <p:txBody>
          <a:bodyPr>
            <a:normAutofit/>
          </a:bodyPr>
          <a:lstStyle/>
          <a:p>
            <a:r>
              <a:rPr lang="en-US" sz="2000" dirty="0"/>
              <a:t>Family Office Structures</a:t>
            </a:r>
            <a:br>
              <a:rPr lang="en-US" sz="2000" dirty="0"/>
            </a:br>
            <a:r>
              <a:rPr lang="en-US" sz="2000" b="0" i="1" dirty="0">
                <a:latin typeface="Helvetica" panose="020B0604020202020204" pitchFamily="34" charset="0"/>
                <a:cs typeface="Arial" panose="020B0604020202020204" pitchFamily="34" charset="0"/>
              </a:rPr>
              <a:t>Evolving Landscape</a:t>
            </a:r>
            <a:endParaRPr lang="en-US" sz="2000" dirty="0"/>
          </a:p>
        </p:txBody>
      </p:sp>
    </p:spTree>
    <p:extLst>
      <p:ext uri="{BB962C8B-B14F-4D97-AF65-F5344CB8AC3E}">
        <p14:creationId xmlns:p14="http://schemas.microsoft.com/office/powerpoint/2010/main" val="376419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707815" cy="829759"/>
          </a:xfrm>
        </p:spPr>
        <p:txBody>
          <a:bodyPr>
            <a:noAutofit/>
          </a:bodyPr>
          <a:lstStyle/>
          <a:p>
            <a:r>
              <a:rPr lang="en-US" sz="2000" b="1" dirty="0">
                <a:solidFill>
                  <a:schemeClr val="accent1">
                    <a:lumMod val="50000"/>
                  </a:schemeClr>
                </a:solidFill>
                <a:latin typeface="Helvetica" charset="0"/>
                <a:ea typeface="Helvetica" charset="0"/>
                <a:cs typeface="Helvetica" charset="0"/>
              </a:rPr>
              <a:t>PATHWAYS </a:t>
            </a:r>
            <a:r>
              <a:rPr lang="en-US" sz="2000" dirty="0">
                <a:solidFill>
                  <a:schemeClr val="accent1">
                    <a:lumMod val="50000"/>
                  </a:schemeClr>
                </a:solidFill>
                <a:latin typeface="Helvetica" charset="0"/>
                <a:ea typeface="Helvetica" charset="0"/>
                <a:cs typeface="Helvetica" charset="0"/>
              </a:rPr>
              <a:t>TO A FAMILY OFFICE</a:t>
            </a:r>
          </a:p>
        </p:txBody>
      </p:sp>
      <p:cxnSp>
        <p:nvCxnSpPr>
          <p:cNvPr id="31" name="Straight Connector 30"/>
          <p:cNvCxnSpPr/>
          <p:nvPr/>
        </p:nvCxnSpPr>
        <p:spPr>
          <a:xfrm>
            <a:off x="2130689" y="2163118"/>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620156" y="460086"/>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Family Office </a:t>
            </a:r>
            <a:r>
              <a:rPr kumimoji="0" lang="en-US" sz="18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Structures</a:t>
            </a: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 / </a:t>
            </a:r>
            <a:r>
              <a:rPr kumimoji="0" lang="en-US" sz="1600" b="0" i="1"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Evolving Landscape</a:t>
            </a:r>
          </a:p>
        </p:txBody>
      </p:sp>
      <p:sp>
        <p:nvSpPr>
          <p:cNvPr id="54" name="Rectangle 53">
            <a:extLst>
              <a:ext uri="{FF2B5EF4-FFF2-40B4-BE49-F238E27FC236}">
                <a16:creationId xmlns:a16="http://schemas.microsoft.com/office/drawing/2014/main" id="{CFDE2F2D-449E-B0C7-E9D6-513CB21E8AF6}"/>
              </a:ext>
            </a:extLst>
          </p:cNvPr>
          <p:cNvSpPr/>
          <p:nvPr/>
        </p:nvSpPr>
        <p:spPr>
          <a:xfrm>
            <a:off x="-2846766" y="5139358"/>
            <a:ext cx="3114955"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rPr>
              <a:t>Source modified From BNY Mellon Wealth Management ©2009 </a:t>
            </a:r>
            <a:endParaRPr kumimoji="0" lang="en-US" sz="1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endParaRPr>
          </a:p>
        </p:txBody>
      </p:sp>
      <p:sp>
        <p:nvSpPr>
          <p:cNvPr id="77" name="Rectangle 76">
            <a:extLst>
              <a:ext uri="{FF2B5EF4-FFF2-40B4-BE49-F238E27FC236}">
                <a16:creationId xmlns:a16="http://schemas.microsoft.com/office/drawing/2014/main" id="{44A48494-F71A-4109-9B1D-25246693C21C}"/>
              </a:ext>
            </a:extLst>
          </p:cNvPr>
          <p:cNvSpPr/>
          <p:nvPr/>
        </p:nvSpPr>
        <p:spPr>
          <a:xfrm>
            <a:off x="2313951"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8" name="Title 1">
            <a:extLst>
              <a:ext uri="{FF2B5EF4-FFF2-40B4-BE49-F238E27FC236}">
                <a16:creationId xmlns:a16="http://schemas.microsoft.com/office/drawing/2014/main" id="{9ED2FF73-54C0-449B-9672-8C0D00D825F6}"/>
              </a:ext>
            </a:extLst>
          </p:cNvPr>
          <p:cNvSpPr txBox="1">
            <a:spLocks/>
          </p:cNvSpPr>
          <p:nvPr/>
        </p:nvSpPr>
        <p:spPr>
          <a:xfrm>
            <a:off x="2403140" y="944810"/>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Virtual Family Office (Coordinator)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9" name="Title 1">
            <a:extLst>
              <a:ext uri="{FF2B5EF4-FFF2-40B4-BE49-F238E27FC236}">
                <a16:creationId xmlns:a16="http://schemas.microsoft.com/office/drawing/2014/main" id="{D983A15C-E692-47BE-BD64-B8ABF594A553}"/>
              </a:ext>
            </a:extLst>
          </p:cNvPr>
          <p:cNvSpPr txBox="1">
            <a:spLocks/>
          </p:cNvSpPr>
          <p:nvPr/>
        </p:nvSpPr>
        <p:spPr>
          <a:xfrm>
            <a:off x="3216589" y="1346260"/>
            <a:ext cx="2286617" cy="150704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Owner/Manager/Operator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$50 150 million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1-2 Generations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Team of Trusted Outside Advisors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One Family Member or Executive acts as Quarterback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Small staff (1 or 2 people)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Reporting, minimal services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Fully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May be a temporary solution.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0" name="Rectangle 79">
            <a:extLst>
              <a:ext uri="{FF2B5EF4-FFF2-40B4-BE49-F238E27FC236}">
                <a16:creationId xmlns:a16="http://schemas.microsoft.com/office/drawing/2014/main" id="{2B71E473-2396-499C-ABDF-A88F555DB1F7}"/>
              </a:ext>
            </a:extLst>
          </p:cNvPr>
          <p:cNvSpPr/>
          <p:nvPr/>
        </p:nvSpPr>
        <p:spPr>
          <a:xfrm>
            <a:off x="2313950"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1" name="Rectangle 80">
            <a:extLst>
              <a:ext uri="{FF2B5EF4-FFF2-40B4-BE49-F238E27FC236}">
                <a16:creationId xmlns:a16="http://schemas.microsoft.com/office/drawing/2014/main" id="{AF3A8249-55DF-435D-90C2-BFD38D6FE741}"/>
              </a:ext>
            </a:extLst>
          </p:cNvPr>
          <p:cNvSpPr/>
          <p:nvPr/>
        </p:nvSpPr>
        <p:spPr>
          <a:xfrm>
            <a:off x="5751996"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2" name="Rectangle 81">
            <a:extLst>
              <a:ext uri="{FF2B5EF4-FFF2-40B4-BE49-F238E27FC236}">
                <a16:creationId xmlns:a16="http://schemas.microsoft.com/office/drawing/2014/main" id="{9E069A91-676A-4F7A-8D75-91359E89BC08}"/>
              </a:ext>
            </a:extLst>
          </p:cNvPr>
          <p:cNvSpPr/>
          <p:nvPr/>
        </p:nvSpPr>
        <p:spPr>
          <a:xfrm>
            <a:off x="5751995"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3" name="Title 1">
            <a:extLst>
              <a:ext uri="{FF2B5EF4-FFF2-40B4-BE49-F238E27FC236}">
                <a16:creationId xmlns:a16="http://schemas.microsoft.com/office/drawing/2014/main" id="{0356B75F-6F57-4987-9B12-AF46E8D4221D}"/>
              </a:ext>
            </a:extLst>
          </p:cNvPr>
          <p:cNvSpPr txBox="1">
            <a:spLocks/>
          </p:cNvSpPr>
          <p:nvPr/>
        </p:nvSpPr>
        <p:spPr>
          <a:xfrm>
            <a:off x="6457325" y="1436641"/>
            <a:ext cx="2481440" cy="141666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Structure – LLC, S Corp, Coop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Mission Statement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$250 + Million in Assets ($100 mm minimum)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3+ Generations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Existed for 20+ years.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Systems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Mostly In-house and limited outsourced.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4" name="Title 1">
            <a:extLst>
              <a:ext uri="{FF2B5EF4-FFF2-40B4-BE49-F238E27FC236}">
                <a16:creationId xmlns:a16="http://schemas.microsoft.com/office/drawing/2014/main" id="{6F66D20D-1E43-4E63-8953-98C27C30BA32}"/>
              </a:ext>
            </a:extLst>
          </p:cNvPr>
          <p:cNvSpPr txBox="1">
            <a:spLocks/>
          </p:cNvSpPr>
          <p:nvPr/>
        </p:nvSpPr>
        <p:spPr>
          <a:xfrm>
            <a:off x="6457325" y="3742092"/>
            <a:ext cx="2481439" cy="1732524"/>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 profit Business Structure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No Founding Family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 Billion in Assets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Lesser Concentration of Wealth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 Menu of Services Provided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Greater Number of Clients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Large 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 Customization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All in-house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Proprietary Products and/or open architecture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Service agreements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5" name="Title 1">
            <a:extLst>
              <a:ext uri="{FF2B5EF4-FFF2-40B4-BE49-F238E27FC236}">
                <a16:creationId xmlns:a16="http://schemas.microsoft.com/office/drawing/2014/main" id="{D0E5897F-C86A-4E21-8F78-889736ACAE72}"/>
              </a:ext>
            </a:extLst>
          </p:cNvPr>
          <p:cNvSpPr txBox="1">
            <a:spLocks/>
          </p:cNvSpPr>
          <p:nvPr/>
        </p:nvSpPr>
        <p:spPr>
          <a:xfrm>
            <a:off x="3104525" y="3742092"/>
            <a:ext cx="2397996" cy="1732523"/>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Multi-family Business Structure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Alignment to Founding Family’s Mission Statement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Min $500 million; typically, $1-2 billion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Fewer Number of Clients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In-house and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Open architecture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Aligned vision and mission.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457200" marR="0" fontAlgn="base">
              <a:spcBef>
                <a:spcPts val="0"/>
              </a:spcBef>
              <a:spcAft>
                <a:spcPts val="0"/>
              </a:spcAf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6" name="Title 1">
            <a:extLst>
              <a:ext uri="{FF2B5EF4-FFF2-40B4-BE49-F238E27FC236}">
                <a16:creationId xmlns:a16="http://schemas.microsoft.com/office/drawing/2014/main" id="{0008DF83-488D-4AD9-929B-8A76B1D394B2}"/>
              </a:ext>
            </a:extLst>
          </p:cNvPr>
          <p:cNvSpPr txBox="1">
            <a:spLocks/>
          </p:cNvSpPr>
          <p:nvPr/>
        </p:nvSpPr>
        <p:spPr>
          <a:xfrm>
            <a:off x="5814095" y="934408"/>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Traditional Single Client Family Office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7" name="Title 1">
            <a:extLst>
              <a:ext uri="{FF2B5EF4-FFF2-40B4-BE49-F238E27FC236}">
                <a16:creationId xmlns:a16="http://schemas.microsoft.com/office/drawing/2014/main" id="{6B05731F-0AAE-4DCA-A00B-9DEF2D6951C0}"/>
              </a:ext>
            </a:extLst>
          </p:cNvPr>
          <p:cNvSpPr txBox="1">
            <a:spLocks/>
          </p:cNvSpPr>
          <p:nvPr/>
        </p:nvSpPr>
        <p:spPr>
          <a:xfrm>
            <a:off x="2402456" y="3304127"/>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Multi-Family Office (Closed End)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8" name="Title 1">
            <a:extLst>
              <a:ext uri="{FF2B5EF4-FFF2-40B4-BE49-F238E27FC236}">
                <a16:creationId xmlns:a16="http://schemas.microsoft.com/office/drawing/2014/main" id="{6EA1466E-A7C1-41D1-9BA4-349B691A5B46}"/>
              </a:ext>
            </a:extLst>
          </p:cNvPr>
          <p:cNvSpPr txBox="1">
            <a:spLocks/>
          </p:cNvSpPr>
          <p:nvPr/>
        </p:nvSpPr>
        <p:spPr>
          <a:xfrm>
            <a:off x="5838699" y="3293314"/>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Multi-Client Family Office (Commercial)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9" name="Oval 88">
            <a:extLst>
              <a:ext uri="{FF2B5EF4-FFF2-40B4-BE49-F238E27FC236}">
                <a16:creationId xmlns:a16="http://schemas.microsoft.com/office/drawing/2014/main" id="{5F12F60E-E138-4346-9827-F073D3A8BE00}"/>
              </a:ext>
            </a:extLst>
          </p:cNvPr>
          <p:cNvSpPr/>
          <p:nvPr/>
        </p:nvSpPr>
        <p:spPr>
          <a:xfrm>
            <a:off x="5962458" y="1798096"/>
            <a:ext cx="609206" cy="618306"/>
          </a:xfrm>
          <a:prstGeom prst="ellipse">
            <a:avLst/>
          </a:prstGeom>
          <a:solidFill>
            <a:srgbClr val="578AAB"/>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0" name="Graphic 59">
            <a:extLst>
              <a:ext uri="{FF2B5EF4-FFF2-40B4-BE49-F238E27FC236}">
                <a16:creationId xmlns:a16="http://schemas.microsoft.com/office/drawing/2014/main" id="{44838DCF-9AF7-400E-A42D-0B04B8FC52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64082" y="4263780"/>
            <a:ext cx="593103" cy="601963"/>
          </a:xfrm>
          <a:prstGeom prst="rect">
            <a:avLst/>
          </a:prstGeom>
        </p:spPr>
      </p:pic>
      <p:pic>
        <p:nvPicPr>
          <p:cNvPr id="91" name="Graphic 60">
            <a:extLst>
              <a:ext uri="{FF2B5EF4-FFF2-40B4-BE49-F238E27FC236}">
                <a16:creationId xmlns:a16="http://schemas.microsoft.com/office/drawing/2014/main" id="{9FB45BBB-ECD3-40E2-9EFB-33BD75E75D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5517" y="4315217"/>
            <a:ext cx="611587" cy="620723"/>
          </a:xfrm>
          <a:prstGeom prst="rect">
            <a:avLst/>
          </a:prstGeom>
        </p:spPr>
      </p:pic>
      <p:cxnSp>
        <p:nvCxnSpPr>
          <p:cNvPr id="92" name="Straight Connector 91">
            <a:extLst>
              <a:ext uri="{FF2B5EF4-FFF2-40B4-BE49-F238E27FC236}">
                <a16:creationId xmlns:a16="http://schemas.microsoft.com/office/drawing/2014/main" id="{1BB30E0D-AE36-478D-8433-3EE3A0636569}"/>
              </a:ext>
            </a:extLst>
          </p:cNvPr>
          <p:cNvCxnSpPr/>
          <p:nvPr/>
        </p:nvCxnSpPr>
        <p:spPr>
          <a:xfrm flipV="1">
            <a:off x="6272632" y="1802053"/>
            <a:ext cx="0" cy="3051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1F4C0AB-F82F-7C07-EF8D-DF8BB7E3EC96}"/>
              </a:ext>
            </a:extLst>
          </p:cNvPr>
          <p:cNvGrpSpPr/>
          <p:nvPr/>
        </p:nvGrpSpPr>
        <p:grpSpPr>
          <a:xfrm>
            <a:off x="2376774" y="1659705"/>
            <a:ext cx="780411" cy="833120"/>
            <a:chOff x="239152" y="1405246"/>
            <a:chExt cx="870555" cy="877910"/>
          </a:xfrm>
        </p:grpSpPr>
        <p:cxnSp>
          <p:nvCxnSpPr>
            <p:cNvPr id="3" name="Straight Connector 2">
              <a:extLst>
                <a:ext uri="{FF2B5EF4-FFF2-40B4-BE49-F238E27FC236}">
                  <a16:creationId xmlns:a16="http://schemas.microsoft.com/office/drawing/2014/main" id="{34063383-67A5-2C41-359D-C3C226437D7C}"/>
                </a:ext>
              </a:extLst>
            </p:cNvPr>
            <p:cNvCxnSpPr/>
            <p:nvPr/>
          </p:nvCxnSpPr>
          <p:spPr>
            <a:xfrm>
              <a:off x="655348" y="1524007"/>
              <a:ext cx="22676" cy="3782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83447A1-EEF1-0F96-1B3E-86AC9DB1A9DE}"/>
                </a:ext>
              </a:extLst>
            </p:cNvPr>
            <p:cNvCxnSpPr/>
            <p:nvPr/>
          </p:nvCxnSpPr>
          <p:spPr>
            <a:xfrm flipV="1">
              <a:off x="435710" y="1775692"/>
              <a:ext cx="224323" cy="3044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EC8CA14-E203-3249-E01A-98F85C68F672}"/>
                </a:ext>
              </a:extLst>
            </p:cNvPr>
            <p:cNvCxnSpPr/>
            <p:nvPr/>
          </p:nvCxnSpPr>
          <p:spPr>
            <a:xfrm>
              <a:off x="260256" y="1717501"/>
              <a:ext cx="445089" cy="103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4C9275-0E7D-D822-82D2-242FE4861D09}"/>
                </a:ext>
              </a:extLst>
            </p:cNvPr>
            <p:cNvCxnSpPr/>
            <p:nvPr/>
          </p:nvCxnSpPr>
          <p:spPr>
            <a:xfrm>
              <a:off x="642856" y="1821005"/>
              <a:ext cx="289154" cy="381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8180A00-97FF-8B17-56F7-76C91F3B23C7}"/>
                </a:ext>
              </a:extLst>
            </p:cNvPr>
            <p:cNvCxnSpPr/>
            <p:nvPr/>
          </p:nvCxnSpPr>
          <p:spPr>
            <a:xfrm>
              <a:off x="705345" y="1835073"/>
              <a:ext cx="339969" cy="867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C0F143-536F-F201-19AA-7A7A48CE4556}"/>
                </a:ext>
              </a:extLst>
            </p:cNvPr>
            <p:cNvCxnSpPr/>
            <p:nvPr/>
          </p:nvCxnSpPr>
          <p:spPr>
            <a:xfrm flipV="1">
              <a:off x="691277" y="1478183"/>
              <a:ext cx="376226" cy="3229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152" y="1641524"/>
              <a:ext cx="146897" cy="146897"/>
            </a:xfrm>
            <a:prstGeom prst="rect">
              <a:avLst/>
            </a:prstGeom>
            <a:ln>
              <a:noFill/>
            </a:ln>
          </p:spPr>
        </p:pic>
        <p:pic>
          <p:nvPicPr>
            <p:cNvPr id="11" name="Picture 10">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2810" y="1432870"/>
              <a:ext cx="146897" cy="146897"/>
            </a:xfrm>
            <a:prstGeom prst="rect">
              <a:avLst/>
            </a:prstGeom>
            <a:ln>
              <a:noFill/>
            </a:ln>
          </p:spPr>
        </p:pic>
        <p:pic>
          <p:nvPicPr>
            <p:cNvPr id="12" name="Picture 11">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1899" y="1405246"/>
              <a:ext cx="146897" cy="146897"/>
            </a:xfrm>
            <a:prstGeom prst="rect">
              <a:avLst/>
            </a:prstGeom>
            <a:ln>
              <a:noFill/>
            </a:ln>
          </p:spPr>
        </p:pic>
        <p:pic>
          <p:nvPicPr>
            <p:cNvPr id="13" name="Picture 12">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8535" y="2007808"/>
              <a:ext cx="146897" cy="146897"/>
            </a:xfrm>
            <a:prstGeom prst="rect">
              <a:avLst/>
            </a:prstGeom>
            <a:ln>
              <a:noFill/>
            </a:ln>
          </p:spPr>
        </p:pic>
        <p:pic>
          <p:nvPicPr>
            <p:cNvPr id="14" name="Picture 13">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6553" y="1834308"/>
              <a:ext cx="146897" cy="146897"/>
            </a:xfrm>
            <a:prstGeom prst="rect">
              <a:avLst/>
            </a:prstGeom>
            <a:ln>
              <a:noFill/>
            </a:ln>
          </p:spPr>
        </p:pic>
        <p:pic>
          <p:nvPicPr>
            <p:cNvPr id="15" name="Picture 14">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7772" y="1747556"/>
              <a:ext cx="182880" cy="182880"/>
            </a:xfrm>
            <a:prstGeom prst="rect">
              <a:avLst/>
            </a:prstGeom>
            <a:ln>
              <a:noFill/>
            </a:ln>
          </p:spPr>
        </p:pic>
        <p:pic>
          <p:nvPicPr>
            <p:cNvPr id="16" name="Picture 15">
              <a:extLst>
                <a:ext uri="{FF2B5EF4-FFF2-40B4-BE49-F238E27FC236}">
                  <a16:creationId xmlns:a16="http://schemas.microsoft.com/office/drawing/2014/main" id="{CA930330-F2CD-4DA6-8940-53E1C100636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4251" y="2136259"/>
              <a:ext cx="146897" cy="146897"/>
            </a:xfrm>
            <a:prstGeom prst="rect">
              <a:avLst/>
            </a:prstGeom>
            <a:ln>
              <a:noFill/>
            </a:ln>
          </p:spPr>
        </p:pic>
      </p:grpSp>
    </p:spTree>
    <p:extLst>
      <p:ext uri="{BB962C8B-B14F-4D97-AF65-F5344CB8AC3E}">
        <p14:creationId xmlns:p14="http://schemas.microsoft.com/office/powerpoint/2010/main" val="17190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lide Number Placeholder 2">
            <a:extLst>
              <a:ext uri="{FF2B5EF4-FFF2-40B4-BE49-F238E27FC236}">
                <a16:creationId xmlns:a16="http://schemas.microsoft.com/office/drawing/2014/main" id="{9DB2DEB1-5D1D-43C4-8B50-CD82474363E0}"/>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Helvetica" panose="020B0604020202020204" pitchFamily="34" charset="0"/>
            </a:endParaRPr>
          </a:p>
        </p:txBody>
      </p:sp>
      <p:cxnSp>
        <p:nvCxnSpPr>
          <p:cNvPr id="180" name="Straight Connector 179">
            <a:extLst>
              <a:ext uri="{FF2B5EF4-FFF2-40B4-BE49-F238E27FC236}">
                <a16:creationId xmlns:a16="http://schemas.microsoft.com/office/drawing/2014/main" id="{571862F5-C639-44E8-8EE2-D3E5DF0AE6A2}"/>
              </a:ext>
            </a:extLst>
          </p:cNvPr>
          <p:cNvCxnSpPr/>
          <p:nvPr/>
        </p:nvCxnSpPr>
        <p:spPr>
          <a:xfrm>
            <a:off x="2249324" y="2122675"/>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1" name="Title 3">
            <a:extLst>
              <a:ext uri="{FF2B5EF4-FFF2-40B4-BE49-F238E27FC236}">
                <a16:creationId xmlns:a16="http://schemas.microsoft.com/office/drawing/2014/main" id="{85719C76-F48C-4450-8D11-E3B78E2FD668}"/>
              </a:ext>
            </a:extLst>
          </p:cNvPr>
          <p:cNvSpPr txBox="1">
            <a:spLocks/>
          </p:cNvSpPr>
          <p:nvPr/>
        </p:nvSpPr>
        <p:spPr>
          <a:xfrm>
            <a:off x="152400" y="2122675"/>
            <a:ext cx="2096924" cy="14334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D5986"/>
                </a:solidFill>
                <a:effectLst/>
                <a:uLnTx/>
                <a:uFillTx/>
                <a:latin typeface="Arial"/>
                <a:ea typeface="Helvetica" charset="0"/>
                <a:cs typeface="Helvetica" charset="0"/>
              </a:rPr>
              <a:t>SFO</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D5986"/>
                </a:solidFill>
                <a:effectLst/>
                <a:uLnTx/>
                <a:uFillTx/>
                <a:latin typeface="Arial"/>
                <a:ea typeface="Helvetica" charset="0"/>
                <a:cs typeface="Helvetica" charset="0"/>
              </a:rPr>
              <a:t>START-UP</a:t>
            </a:r>
            <a:r>
              <a:rPr kumimoji="0" lang="en-US" sz="2000" b="0" i="0" u="none" strike="noStrike" kern="1200" cap="none" spc="0" normalizeH="0" baseline="0" noProof="0" dirty="0">
                <a:ln>
                  <a:noFill/>
                </a:ln>
                <a:solidFill>
                  <a:srgbClr val="2D5986"/>
                </a:solidFill>
                <a:effectLst/>
                <a:uLnTx/>
                <a:uFillTx/>
                <a:latin typeface="Arial"/>
                <a:ea typeface="Helvetica" charset="0"/>
                <a:cs typeface="Helvetica" charset="0"/>
              </a:rPr>
              <a:t> PLAN</a:t>
            </a:r>
            <a:br>
              <a:rPr kumimoji="0" lang="en-US" sz="2000" b="0" i="0" u="none" strike="noStrike" kern="1200" cap="none" spc="0" normalizeH="0" baseline="0" noProof="0" dirty="0">
                <a:ln>
                  <a:noFill/>
                </a:ln>
                <a:solidFill>
                  <a:srgbClr val="5B9BD5">
                    <a:lumMod val="50000"/>
                  </a:srgbClr>
                </a:solidFill>
                <a:effectLst/>
                <a:uLnTx/>
                <a:uFillTx/>
                <a:latin typeface="Arial"/>
                <a:ea typeface="Helvetica" charset="0"/>
                <a:cs typeface="Helvetica" charset="0"/>
              </a:rPr>
            </a:br>
            <a:endParaRPr kumimoji="0" lang="en-US" sz="2000" b="0" i="0" u="none" strike="noStrike" kern="1200" cap="none" spc="0" normalizeH="0" baseline="0" noProof="0" dirty="0">
              <a:ln>
                <a:noFill/>
              </a:ln>
              <a:solidFill>
                <a:srgbClr val="5B9BD5">
                  <a:lumMod val="50000"/>
                </a:srgbClr>
              </a:solidFill>
              <a:effectLst/>
              <a:uLnTx/>
              <a:uFillTx/>
              <a:latin typeface="Arial"/>
              <a:ea typeface="Helvetica" charset="0"/>
              <a:cs typeface="Helvetica" charset="0"/>
            </a:endParaRPr>
          </a:p>
        </p:txBody>
      </p:sp>
      <p:sp>
        <p:nvSpPr>
          <p:cNvPr id="46" name="TextBox 45"/>
          <p:cNvSpPr txBox="1"/>
          <p:nvPr/>
        </p:nvSpPr>
        <p:spPr>
          <a:xfrm>
            <a:off x="2367410" y="372848"/>
            <a:ext cx="6928990" cy="166199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srgbClr val="666666"/>
                </a:solidFill>
                <a:effectLst/>
                <a:uLnTx/>
                <a:uFillTx/>
                <a:latin typeface="Arial"/>
                <a:ea typeface="Helvetica" charset="0"/>
                <a:cs typeface="Helvetica" charset="0"/>
              </a:rPr>
              <a:t>Building a SFO can be a major undertaking</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The process can extend over months, even years depending on triggering events and/or family, business  tax, ownership.</a:t>
            </a:r>
            <a:b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b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and liquidity considerations</a:t>
            </a:r>
            <a:endParaRPr kumimoji="0" lang="en-US" sz="800" b="1" i="0" u="none" strike="noStrike" kern="1200" cap="none" spc="0" normalizeH="0" baseline="0" noProof="0" dirty="0">
              <a:ln>
                <a:noFill/>
              </a:ln>
              <a:solidFill>
                <a:srgbClr val="666666"/>
              </a:solidFill>
              <a:effectLst/>
              <a:uLnTx/>
              <a:uFillTx/>
              <a:latin typeface="Arial"/>
              <a:ea typeface="Helvetica" charset="0"/>
              <a:cs typeface="Helvetica" charset="0"/>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srgbClr val="666666"/>
                </a:solidFill>
                <a:effectLst/>
                <a:uLnTx/>
                <a:uFillTx/>
                <a:latin typeface="Arial"/>
                <a:ea typeface="Helvetica" charset="0"/>
                <a:cs typeface="Helvetica" charset="0"/>
              </a:rPr>
              <a:t>Detailed planning is essential to a successful launch</a:t>
            </a:r>
            <a:endParaRPr kumimoji="0" lang="en-US" sz="1800" b="0" i="0" u="none" strike="noStrike" kern="1200" cap="none" spc="0" normalizeH="0" baseline="0" noProof="0" dirty="0">
              <a:ln>
                <a:noFill/>
              </a:ln>
              <a:solidFill>
                <a:srgbClr val="666666"/>
              </a:solidFill>
              <a:effectLst/>
              <a:uLnTx/>
              <a:uFillTx/>
              <a:latin typeface="Arial"/>
              <a:ea typeface="Helvetica" charset="0"/>
              <a:cs typeface="Helvetica" charset="0"/>
            </a:endParaRPr>
          </a:p>
          <a:p>
            <a:pPr marL="125413" marR="0" lvl="0" indent="-125413"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179" name="Title 3">
            <a:extLst>
              <a:ext uri="{FF2B5EF4-FFF2-40B4-BE49-F238E27FC236}">
                <a16:creationId xmlns:a16="http://schemas.microsoft.com/office/drawing/2014/main" id="{85719C76-F48C-4450-8D11-E3B78E2FD668}"/>
              </a:ext>
            </a:extLst>
          </p:cNvPr>
          <p:cNvSpPr txBox="1">
            <a:spLocks/>
          </p:cNvSpPr>
          <p:nvPr/>
        </p:nvSpPr>
        <p:spPr>
          <a:xfrm>
            <a:off x="3838877" y="1761023"/>
            <a:ext cx="5005122" cy="582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376087"/>
                </a:solidFill>
                <a:effectLst/>
                <a:uLnTx/>
                <a:uFillTx/>
                <a:latin typeface="Helvetica" charset="0"/>
                <a:ea typeface="Helvetica" charset="0"/>
                <a:cs typeface="Helvetica" charset="0"/>
              </a:rPr>
              <a:t>Theoretical SFO </a:t>
            </a:r>
            <a:r>
              <a:rPr kumimoji="0" lang="en-US" sz="1800" b="1" i="0" u="none" strike="noStrike" kern="1200" cap="none" spc="0" normalizeH="0" baseline="0" noProof="0" dirty="0">
                <a:ln>
                  <a:noFill/>
                </a:ln>
                <a:solidFill>
                  <a:srgbClr val="376087"/>
                </a:solidFill>
                <a:effectLst/>
                <a:uLnTx/>
                <a:uFillTx/>
                <a:latin typeface="Helvetica" charset="0"/>
                <a:ea typeface="Helvetica" charset="0"/>
                <a:cs typeface="Helvetica" charset="0"/>
              </a:rPr>
              <a:t>Start Up Workplan </a:t>
            </a:r>
            <a:endParaRPr kumimoji="0" lang="en-US" sz="1800" b="0" i="0" u="none" strike="noStrike" kern="1200" cap="none" spc="0" normalizeH="0" baseline="0" noProof="0" dirty="0">
              <a:ln>
                <a:noFill/>
              </a:ln>
              <a:solidFill>
                <a:srgbClr val="376087"/>
              </a:solidFill>
              <a:effectLst/>
              <a:uLnTx/>
              <a:uFillTx/>
              <a:latin typeface="Helvetica" charset="0"/>
              <a:ea typeface="Helvetica" charset="0"/>
              <a:cs typeface="Helvetica" charset="0"/>
            </a:endParaRPr>
          </a:p>
        </p:txBody>
      </p:sp>
      <p:grpSp>
        <p:nvGrpSpPr>
          <p:cNvPr id="3" name="Group 2"/>
          <p:cNvGrpSpPr/>
          <p:nvPr/>
        </p:nvGrpSpPr>
        <p:grpSpPr>
          <a:xfrm>
            <a:off x="61300" y="1637915"/>
            <a:ext cx="8811641" cy="3781522"/>
            <a:chOff x="61300" y="1628678"/>
            <a:chExt cx="8811641" cy="3781522"/>
          </a:xfrm>
        </p:grpSpPr>
        <p:sp>
          <p:nvSpPr>
            <p:cNvPr id="182" name="TextBox 181"/>
            <p:cNvSpPr txBox="1"/>
            <p:nvPr/>
          </p:nvSpPr>
          <p:spPr>
            <a:xfrm>
              <a:off x="61300" y="5071646"/>
              <a:ext cx="27156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Arial"/>
                  <a:ea typeface="+mn-ea"/>
                  <a:cs typeface="+mn-cs"/>
                </a:rPr>
                <a:t>Source: Modified From EY Family Office Guide. Pathway to Successful Family Wealth Management , 2016</a:t>
              </a:r>
            </a:p>
          </p:txBody>
        </p:sp>
        <p:graphicFrame>
          <p:nvGraphicFramePr>
            <p:cNvPr id="7" name="Diagram 6"/>
            <p:cNvGraphicFramePr/>
            <p:nvPr/>
          </p:nvGraphicFramePr>
          <p:xfrm>
            <a:off x="2776941" y="1628678"/>
            <a:ext cx="6096000" cy="3253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6" name="Group 25"/>
            <p:cNvGrpSpPr/>
            <p:nvPr/>
          </p:nvGrpSpPr>
          <p:grpSpPr>
            <a:xfrm>
              <a:off x="3203235" y="4085630"/>
              <a:ext cx="4957853" cy="609601"/>
              <a:chOff x="3203235" y="4229689"/>
              <a:chExt cx="4957853" cy="609601"/>
            </a:xfrm>
          </p:grpSpPr>
          <p:cxnSp>
            <p:nvCxnSpPr>
              <p:cNvPr id="38" name="Straight Connector 37"/>
              <p:cNvCxnSpPr/>
              <p:nvPr/>
            </p:nvCxnSpPr>
            <p:spPr>
              <a:xfrm>
                <a:off x="3377630" y="4834600"/>
                <a:ext cx="4783458" cy="4690"/>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sp>
            <p:nvSpPr>
              <p:cNvPr id="15" name="Triangle 14"/>
              <p:cNvSpPr/>
              <p:nvPr/>
            </p:nvSpPr>
            <p:spPr>
              <a:xfrm>
                <a:off x="3203235" y="42296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cxnSp>
          <p:nvCxnSpPr>
            <p:cNvPr id="47" name="Straight Connector 46"/>
            <p:cNvCxnSpPr/>
            <p:nvPr/>
          </p:nvCxnSpPr>
          <p:spPr>
            <a:xfrm flipH="1">
              <a:off x="3391698" y="4406079"/>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376250" y="1973128"/>
              <a:ext cx="4958761" cy="379828"/>
              <a:chOff x="3376250" y="2159391"/>
              <a:chExt cx="4958761" cy="379828"/>
            </a:xfrm>
          </p:grpSpPr>
          <p:sp>
            <p:nvSpPr>
              <p:cNvPr id="9" name="Oval 8"/>
              <p:cNvSpPr/>
              <p:nvPr/>
            </p:nvSpPr>
            <p:spPr>
              <a:xfrm>
                <a:off x="3376250" y="2293033"/>
                <a:ext cx="169996" cy="168813"/>
              </a:xfrm>
              <a:prstGeom prst="ellips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11" name="Straight Connector 10"/>
              <p:cNvCxnSpPr/>
              <p:nvPr/>
            </p:nvCxnSpPr>
            <p:spPr>
              <a:xfrm>
                <a:off x="3546246" y="2391509"/>
                <a:ext cx="4555462" cy="0"/>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sp>
            <p:nvSpPr>
              <p:cNvPr id="50" name="Triangle 49"/>
              <p:cNvSpPr/>
              <p:nvPr/>
            </p:nvSpPr>
            <p:spPr>
              <a:xfrm rot="5400000">
                <a:off x="8004420" y="2208628"/>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sp>
          <p:nvSpPr>
            <p:cNvPr id="54" name="Title 3">
              <a:extLst>
                <a:ext uri="{FF2B5EF4-FFF2-40B4-BE49-F238E27FC236}">
                  <a16:creationId xmlns:a16="http://schemas.microsoft.com/office/drawing/2014/main" id="{85719C76-F48C-4450-8D11-E3B78E2FD668}"/>
                </a:ext>
              </a:extLst>
            </p:cNvPr>
            <p:cNvSpPr txBox="1">
              <a:spLocks/>
            </p:cNvSpPr>
            <p:nvPr/>
          </p:nvSpPr>
          <p:spPr>
            <a:xfrm>
              <a:off x="3676466" y="4633497"/>
              <a:ext cx="4351145" cy="582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Iterative analysis and modeling over time</a:t>
              </a:r>
              <a:endParaRPr kumimoji="0" lang="en-US" sz="1600" b="0" i="0" u="none" strike="noStrike" kern="1200" cap="none" spc="0" normalizeH="0" baseline="0" noProof="0" dirty="0">
                <a:ln>
                  <a:noFill/>
                </a:ln>
                <a:solidFill>
                  <a:srgbClr val="666666"/>
                </a:solidFill>
                <a:effectLst/>
                <a:uLnTx/>
                <a:uFillTx/>
                <a:latin typeface="Arial"/>
                <a:ea typeface="Helvetica" charset="0"/>
                <a:cs typeface="Helvetica" charset="0"/>
              </a:endParaRPr>
            </a:p>
          </p:txBody>
        </p:sp>
        <p:grpSp>
          <p:nvGrpSpPr>
            <p:cNvPr id="25" name="Group 24"/>
            <p:cNvGrpSpPr/>
            <p:nvPr/>
          </p:nvGrpSpPr>
          <p:grpSpPr>
            <a:xfrm rot="10800000">
              <a:off x="4440084" y="3942891"/>
              <a:ext cx="379828" cy="590843"/>
              <a:chOff x="3355635" y="4382089"/>
              <a:chExt cx="379828" cy="590843"/>
            </a:xfrm>
          </p:grpSpPr>
          <p:sp>
            <p:nvSpPr>
              <p:cNvPr id="59" name="Triangle 58"/>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0" name="Straight Connector 59"/>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rot="10800000">
              <a:off x="5662126" y="3980716"/>
              <a:ext cx="379828" cy="590843"/>
              <a:chOff x="3355635" y="4382089"/>
              <a:chExt cx="379828" cy="590843"/>
            </a:xfrm>
          </p:grpSpPr>
          <p:sp>
            <p:nvSpPr>
              <p:cNvPr id="63" name="Triangle 62"/>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4" name="Straight Connector 63"/>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rot="10800000">
              <a:off x="6785037" y="3953190"/>
              <a:ext cx="379828" cy="590843"/>
              <a:chOff x="3355635" y="4382089"/>
              <a:chExt cx="379828" cy="590843"/>
            </a:xfrm>
          </p:grpSpPr>
          <p:sp>
            <p:nvSpPr>
              <p:cNvPr id="66" name="Triangle 65"/>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7" name="Straight Connector 66"/>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rot="10800000">
              <a:off x="7978442" y="3936774"/>
              <a:ext cx="379828" cy="590843"/>
              <a:chOff x="3355635" y="4382089"/>
              <a:chExt cx="379828" cy="590843"/>
            </a:xfrm>
          </p:grpSpPr>
          <p:sp>
            <p:nvSpPr>
              <p:cNvPr id="69" name="Triangle 68"/>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70" name="Straight Connector 69"/>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sp>
          <p:nvSpPr>
            <p:cNvPr id="71" name="Oval 70"/>
            <p:cNvSpPr/>
            <p:nvPr/>
          </p:nvSpPr>
          <p:spPr>
            <a:xfrm>
              <a:off x="8086585" y="4594409"/>
              <a:ext cx="169996" cy="168813"/>
            </a:xfrm>
            <a:prstGeom prst="ellips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4061566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147F6B-B535-EA52-0BF7-3F1D2EEE24E9}"/>
              </a:ext>
            </a:extLst>
          </p:cNvPr>
          <p:cNvSpPr/>
          <p:nvPr/>
        </p:nvSpPr>
        <p:spPr>
          <a:xfrm>
            <a:off x="2595910" y="1085501"/>
            <a:ext cx="6102985" cy="4278734"/>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 name="Title 3"/>
          <p:cNvSpPr>
            <a:spLocks noGrp="1"/>
          </p:cNvSpPr>
          <p:nvPr>
            <p:ph type="title"/>
          </p:nvPr>
        </p:nvSpPr>
        <p:spPr>
          <a:xfrm>
            <a:off x="239614" y="2351145"/>
            <a:ext cx="1707815" cy="829759"/>
          </a:xfrm>
        </p:spPr>
        <p:txBody>
          <a:bodyPr>
            <a:noAutofit/>
          </a:bodyPr>
          <a:lstStyle/>
          <a:p>
            <a:pPr algn="l"/>
            <a:r>
              <a:rPr lang="en-US" sz="2000" b="1" dirty="0">
                <a:latin typeface="Helvetica" charset="0"/>
                <a:ea typeface="Helvetica" charset="0"/>
                <a:cs typeface="Helvetica" charset="0"/>
              </a:rPr>
              <a:t>PATHWAYS </a:t>
            </a:r>
            <a:r>
              <a:rPr lang="en-US" sz="2000" b="0" dirty="0">
                <a:latin typeface="Helvetica" charset="0"/>
                <a:ea typeface="Helvetica" charset="0"/>
                <a:cs typeface="Helvetica" charset="0"/>
              </a:rPr>
              <a:t>TO A FAMILY OFFICE</a:t>
            </a:r>
          </a:p>
        </p:txBody>
      </p:sp>
      <p:cxnSp>
        <p:nvCxnSpPr>
          <p:cNvPr id="31" name="Straight Connector 30"/>
          <p:cNvCxnSpPr/>
          <p:nvPr/>
        </p:nvCxnSpPr>
        <p:spPr>
          <a:xfrm>
            <a:off x="2209800" y="2145322"/>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354242" y="713580"/>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Family Office Structures / </a:t>
            </a:r>
            <a:r>
              <a:rPr kumimoji="0" lang="en-US" sz="1800" b="0" i="1"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Evolving Landscape</a:t>
            </a:r>
          </a:p>
        </p:txBody>
      </p:sp>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0" name="Title 1">
            <a:extLst>
              <a:ext uri="{FF2B5EF4-FFF2-40B4-BE49-F238E27FC236}">
                <a16:creationId xmlns:a16="http://schemas.microsoft.com/office/drawing/2014/main" id="{D983A15C-E692-47BE-BD64-B8ABF594A553}"/>
              </a:ext>
            </a:extLst>
          </p:cNvPr>
          <p:cNvSpPr txBox="1">
            <a:spLocks/>
          </p:cNvSpPr>
          <p:nvPr/>
        </p:nvSpPr>
        <p:spPr>
          <a:xfrm>
            <a:off x="9296671" y="2431917"/>
            <a:ext cx="4903216" cy="29323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algn="l" defTabSz="914400" rtl="0" eaLnBrk="1" fontAlgn="auto" latinLnBrk="0" hangingPunct="1">
              <a:lnSpc>
                <a:spcPct val="100000"/>
              </a:lnSpc>
              <a:spcBef>
                <a:spcPct val="0"/>
              </a:spcBef>
              <a:spcAft>
                <a:spcPts val="0"/>
              </a:spcAft>
              <a:buClrTx/>
              <a:buSzTx/>
              <a:tabLst/>
              <a:defRPr/>
            </a:pPr>
            <a:endParaRPr kumimoji="0" lang="en-US" sz="1600" b="0" i="0" u="none" strike="noStrike" kern="1200" cap="none" spc="0" normalizeH="0" baseline="0" noProof="0" dirty="0">
              <a:ln>
                <a:noFill/>
              </a:ln>
              <a:solidFill>
                <a:prstClr val="white"/>
              </a:solidFill>
              <a:effectLst/>
              <a:uLnTx/>
              <a:uFillTx/>
              <a:latin typeface="Helvetica" panose="020B0604020202020204" pitchFamily="34" charset="0"/>
              <a:ea typeface="+mj-ea"/>
              <a:cs typeface="Arial" panose="020B0604020202020204" pitchFamily="34" charset="0"/>
            </a:endParaRPr>
          </a:p>
        </p:txBody>
      </p:sp>
      <p:grpSp>
        <p:nvGrpSpPr>
          <p:cNvPr id="23" name="Group 22"/>
          <p:cNvGrpSpPr/>
          <p:nvPr/>
        </p:nvGrpSpPr>
        <p:grpSpPr>
          <a:xfrm>
            <a:off x="3088115" y="2982730"/>
            <a:ext cx="780808" cy="833568"/>
            <a:chOff x="2836956" y="3769876"/>
            <a:chExt cx="870555" cy="877910"/>
          </a:xfrm>
        </p:grpSpPr>
        <p:cxnSp>
          <p:nvCxnSpPr>
            <p:cNvPr id="13" name="Straight Connector 12"/>
            <p:cNvCxnSpPr/>
            <p:nvPr/>
          </p:nvCxnSpPr>
          <p:spPr>
            <a:xfrm>
              <a:off x="3253152" y="3888637"/>
              <a:ext cx="22676" cy="3782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33514" y="4140322"/>
              <a:ext cx="224323" cy="3044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858060" y="4082131"/>
              <a:ext cx="445089" cy="103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240660" y="4185635"/>
              <a:ext cx="289154" cy="381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303149" y="4199703"/>
              <a:ext cx="339969" cy="867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289081" y="3842813"/>
              <a:ext cx="376226" cy="3229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3BD25BC7-538C-42F3-B6FD-ABA951C2C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36956" y="4006154"/>
              <a:ext cx="146897" cy="146897"/>
            </a:xfrm>
            <a:prstGeom prst="rect">
              <a:avLst/>
            </a:prstGeom>
            <a:ln>
              <a:noFill/>
            </a:ln>
          </p:spPr>
        </p:pic>
        <p:pic>
          <p:nvPicPr>
            <p:cNvPr id="60" name="Picture 59">
              <a:extLst>
                <a:ext uri="{FF2B5EF4-FFF2-40B4-BE49-F238E27FC236}">
                  <a16:creationId xmlns:a16="http://schemas.microsoft.com/office/drawing/2014/main" id="{3BD25BC7-538C-42F3-B6FD-ABA951C2C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60614" y="3797500"/>
              <a:ext cx="146897" cy="146897"/>
            </a:xfrm>
            <a:prstGeom prst="rect">
              <a:avLst/>
            </a:prstGeom>
            <a:ln>
              <a:noFill/>
            </a:ln>
          </p:spPr>
        </p:pic>
        <p:pic>
          <p:nvPicPr>
            <p:cNvPr id="61" name="Picture 60">
              <a:extLst>
                <a:ext uri="{FF2B5EF4-FFF2-40B4-BE49-F238E27FC236}">
                  <a16:creationId xmlns:a16="http://schemas.microsoft.com/office/drawing/2014/main" id="{5C4BB77F-75F0-414A-AE07-8D84C6D6F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79703" y="3769876"/>
              <a:ext cx="146897" cy="146897"/>
            </a:xfrm>
            <a:prstGeom prst="rect">
              <a:avLst/>
            </a:prstGeom>
            <a:ln>
              <a:noFill/>
            </a:ln>
          </p:spPr>
        </p:pic>
        <p:pic>
          <p:nvPicPr>
            <p:cNvPr id="63" name="Picture 62">
              <a:extLst>
                <a:ext uri="{FF2B5EF4-FFF2-40B4-BE49-F238E27FC236}">
                  <a16:creationId xmlns:a16="http://schemas.microsoft.com/office/drawing/2014/main" id="{5C4BB77F-75F0-414A-AE07-8D84C6D6F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339" y="4372438"/>
              <a:ext cx="146897" cy="146897"/>
            </a:xfrm>
            <a:prstGeom prst="rect">
              <a:avLst/>
            </a:prstGeom>
            <a:ln>
              <a:noFill/>
            </a:ln>
          </p:spPr>
        </p:pic>
        <p:pic>
          <p:nvPicPr>
            <p:cNvPr id="64" name="Picture 63">
              <a:extLst>
                <a:ext uri="{FF2B5EF4-FFF2-40B4-BE49-F238E27FC236}">
                  <a16:creationId xmlns:a16="http://schemas.microsoft.com/office/drawing/2014/main" id="{5C4BB77F-75F0-414A-AE07-8D84C6D6F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4357" y="4198938"/>
              <a:ext cx="146897" cy="146897"/>
            </a:xfrm>
            <a:prstGeom prst="rect">
              <a:avLst/>
            </a:prstGeom>
            <a:ln>
              <a:noFill/>
            </a:ln>
          </p:spPr>
        </p:pic>
        <p:pic>
          <p:nvPicPr>
            <p:cNvPr id="65" name="Picture 64">
              <a:extLst>
                <a:ext uri="{FF2B5EF4-FFF2-40B4-BE49-F238E27FC236}">
                  <a16:creationId xmlns:a16="http://schemas.microsoft.com/office/drawing/2014/main" id="{5C4BB77F-75F0-414A-AE07-8D84C6D6F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4388" y="4112186"/>
              <a:ext cx="182880" cy="182880"/>
            </a:xfrm>
            <a:prstGeom prst="rect">
              <a:avLst/>
            </a:prstGeom>
            <a:ln>
              <a:noFill/>
            </a:ln>
          </p:spPr>
        </p:pic>
        <p:pic>
          <p:nvPicPr>
            <p:cNvPr id="73" name="Picture 72">
              <a:extLst>
                <a:ext uri="{FF2B5EF4-FFF2-40B4-BE49-F238E27FC236}">
                  <a16:creationId xmlns:a16="http://schemas.microsoft.com/office/drawing/2014/main" id="{CA930330-F2CD-4DA6-8940-53E1C10063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52055" y="4500889"/>
              <a:ext cx="146897" cy="146897"/>
            </a:xfrm>
            <a:prstGeom prst="rect">
              <a:avLst/>
            </a:prstGeom>
            <a:ln>
              <a:noFill/>
            </a:ln>
          </p:spPr>
        </p:pic>
      </p:grpSp>
      <p:sp>
        <p:nvSpPr>
          <p:cNvPr id="42" name="Rectangle 41"/>
          <p:cNvSpPr/>
          <p:nvPr/>
        </p:nvSpPr>
        <p:spPr>
          <a:xfrm>
            <a:off x="10729150" y="5419620"/>
            <a:ext cx="3114955"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rPr>
              <a:t>Source modified From BNY Mellon Wealth Management ©2009 </a:t>
            </a:r>
            <a:endParaRPr kumimoji="0" lang="en-US" sz="1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endParaRPr>
          </a:p>
        </p:txBody>
      </p:sp>
      <p:sp>
        <p:nvSpPr>
          <p:cNvPr id="9" name="Title 1">
            <a:extLst>
              <a:ext uri="{FF2B5EF4-FFF2-40B4-BE49-F238E27FC236}">
                <a16:creationId xmlns:a16="http://schemas.microsoft.com/office/drawing/2014/main" id="{C00CCA9D-7039-F29C-FA03-629A975096EC}"/>
              </a:ext>
            </a:extLst>
          </p:cNvPr>
          <p:cNvSpPr txBox="1">
            <a:spLocks/>
          </p:cNvSpPr>
          <p:nvPr/>
        </p:nvSpPr>
        <p:spPr>
          <a:xfrm>
            <a:off x="4452381" y="2242189"/>
            <a:ext cx="4092728" cy="1574109"/>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Owner/Manager/Operator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$50 150 million in assets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1-2 Generations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Team of Trusted Outside Advisors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One Family Member or Executive acts as Quarterback</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Small staff (1 or 2 people)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Reporting, minimal services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Fully Outsourced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May be a temporary solution.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a:extLst>
              <a:ext uri="{FF2B5EF4-FFF2-40B4-BE49-F238E27FC236}">
                <a16:creationId xmlns:a16="http://schemas.microsoft.com/office/drawing/2014/main" id="{DFCE978E-787B-B8F7-1120-7E35285279BB}"/>
              </a:ext>
            </a:extLst>
          </p:cNvPr>
          <p:cNvSpPr txBox="1">
            <a:spLocks/>
          </p:cNvSpPr>
          <p:nvPr/>
        </p:nvSpPr>
        <p:spPr>
          <a:xfrm>
            <a:off x="2742179" y="1235964"/>
            <a:ext cx="5773171" cy="549660"/>
          </a:xfrm>
          <a:prstGeom prst="rect">
            <a:avLst/>
          </a:prstGeom>
          <a:solidFill>
            <a:schemeClr val="bg1"/>
          </a:solidFill>
          <a:ln>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Virtual Family Office</a:t>
            </a:r>
          </a:p>
        </p:txBody>
      </p:sp>
    </p:spTree>
    <p:extLst>
      <p:ext uri="{BB962C8B-B14F-4D97-AF65-F5344CB8AC3E}">
        <p14:creationId xmlns:p14="http://schemas.microsoft.com/office/powerpoint/2010/main" val="827905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8001000" y="6356351"/>
            <a:ext cx="5143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panose="020B0604020202020204" pitchFamily="34" charset="0"/>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7F7F7F"/>
              </a:solidFill>
              <a:effectLst/>
              <a:uLnTx/>
              <a:uFillTx/>
              <a:latin typeface="Arial" panose="020B0604020202020204" pitchFamily="34" charset="0"/>
              <a:ea typeface="+mn-ea"/>
              <a:cs typeface="Helvetica" panose="020B0604020202020204" pitchFamily="34" charset="0"/>
            </a:endParaRPr>
          </a:p>
        </p:txBody>
      </p:sp>
      <p:pic>
        <p:nvPicPr>
          <p:cNvPr id="6" name="Picture 5">
            <a:extLst>
              <a:ext uri="{FF2B5EF4-FFF2-40B4-BE49-F238E27FC236}">
                <a16:creationId xmlns:a16="http://schemas.microsoft.com/office/drawing/2014/main" id="{2CE31811-E7C9-44ED-891F-4C6577923817}"/>
              </a:ext>
            </a:extLst>
          </p:cNvPr>
          <p:cNvPicPr>
            <a:picLocks noChangeAspect="1"/>
          </p:cNvPicPr>
          <p:nvPr/>
        </p:nvPicPr>
        <p:blipFill>
          <a:blip r:embed="rId3"/>
          <a:stretch>
            <a:fillRect/>
          </a:stretch>
        </p:blipFill>
        <p:spPr>
          <a:xfrm>
            <a:off x="10892413" y="1481958"/>
            <a:ext cx="5900488" cy="3082599"/>
          </a:xfrm>
          <a:prstGeom prst="rect">
            <a:avLst/>
          </a:prstGeom>
        </p:spPr>
      </p:pic>
      <p:sp>
        <p:nvSpPr>
          <p:cNvPr id="4" name="TextBox 3">
            <a:extLst>
              <a:ext uri="{FF2B5EF4-FFF2-40B4-BE49-F238E27FC236}">
                <a16:creationId xmlns:a16="http://schemas.microsoft.com/office/drawing/2014/main" id="{7A0533EA-AE52-4A3D-B93D-F6EF5D2C758B}"/>
              </a:ext>
            </a:extLst>
          </p:cNvPr>
          <p:cNvSpPr txBox="1"/>
          <p:nvPr/>
        </p:nvSpPr>
        <p:spPr>
          <a:xfrm>
            <a:off x="3092856" y="223935"/>
            <a:ext cx="4136261" cy="369332"/>
          </a:xfrm>
          <a:prstGeom prst="rect">
            <a:avLst/>
          </a:prstGeom>
          <a:noFill/>
        </p:spPr>
        <p:txBody>
          <a:bodyPr wrap="none" rtlCol="0">
            <a:spAutoFit/>
          </a:bodyPr>
          <a:lstStyle/>
          <a:p>
            <a:pPr>
              <a:lnSpc>
                <a:spcPct val="90000"/>
              </a:lnSpc>
              <a:spcBef>
                <a:spcPct val="0"/>
              </a:spcBef>
            </a:pPr>
            <a:r>
              <a:rPr lang="en-US" sz="2000" b="1" dirty="0">
                <a:solidFill>
                  <a:srgbClr val="2D5986"/>
                </a:solidFill>
              </a:rPr>
              <a:t>Virtual Family Office (EXAMPLE)</a:t>
            </a:r>
          </a:p>
        </p:txBody>
      </p:sp>
      <p:graphicFrame>
        <p:nvGraphicFramePr>
          <p:cNvPr id="2" name="Diagram 1">
            <a:extLst>
              <a:ext uri="{FF2B5EF4-FFF2-40B4-BE49-F238E27FC236}">
                <a16:creationId xmlns:a16="http://schemas.microsoft.com/office/drawing/2014/main" id="{75C17598-8683-6137-EF03-F99D1B775133}"/>
              </a:ext>
            </a:extLst>
          </p:cNvPr>
          <p:cNvGraphicFramePr/>
          <p:nvPr>
            <p:extLst>
              <p:ext uri="{D42A27DB-BD31-4B8C-83A1-F6EECF244321}">
                <p14:modId xmlns:p14="http://schemas.microsoft.com/office/powerpoint/2010/main" val="3469996140"/>
              </p:ext>
            </p:extLst>
          </p:nvPr>
        </p:nvGraphicFramePr>
        <p:xfrm>
          <a:off x="0" y="1481958"/>
          <a:ext cx="5376041" cy="33748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a:extLst>
              <a:ext uri="{FF2B5EF4-FFF2-40B4-BE49-F238E27FC236}">
                <a16:creationId xmlns:a16="http://schemas.microsoft.com/office/drawing/2014/main" id="{1BBB1C36-A0AA-870F-34F3-AF818CA49807}"/>
              </a:ext>
            </a:extLst>
          </p:cNvPr>
          <p:cNvGraphicFramePr/>
          <p:nvPr>
            <p:extLst>
              <p:ext uri="{D42A27DB-BD31-4B8C-83A1-F6EECF244321}">
                <p14:modId xmlns:p14="http://schemas.microsoft.com/office/powerpoint/2010/main" val="1853903407"/>
              </p:ext>
            </p:extLst>
          </p:nvPr>
        </p:nvGraphicFramePr>
        <p:xfrm>
          <a:off x="5291959" y="1481958"/>
          <a:ext cx="3852041" cy="372679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TextBox 4">
            <a:extLst>
              <a:ext uri="{FF2B5EF4-FFF2-40B4-BE49-F238E27FC236}">
                <a16:creationId xmlns:a16="http://schemas.microsoft.com/office/drawing/2014/main" id="{08BF9121-B3BE-FB54-5000-DE2D8A5061D7}"/>
              </a:ext>
            </a:extLst>
          </p:cNvPr>
          <p:cNvSpPr txBox="1"/>
          <p:nvPr/>
        </p:nvSpPr>
        <p:spPr>
          <a:xfrm>
            <a:off x="6262428" y="1020293"/>
            <a:ext cx="1911101" cy="461665"/>
          </a:xfrm>
          <a:prstGeom prst="rect">
            <a:avLst/>
          </a:prstGeom>
          <a:noFill/>
        </p:spPr>
        <p:txBody>
          <a:bodyPr wrap="none" rtlCol="0">
            <a:spAutoFit/>
          </a:bodyPr>
          <a:lstStyle/>
          <a:p>
            <a:r>
              <a:rPr lang="en-US" sz="2400" b="1" dirty="0">
                <a:solidFill>
                  <a:srgbClr val="2D5986"/>
                </a:solidFill>
              </a:rPr>
              <a:t>Outsourced</a:t>
            </a:r>
          </a:p>
        </p:txBody>
      </p:sp>
    </p:spTree>
    <p:extLst>
      <p:ext uri="{BB962C8B-B14F-4D97-AF65-F5344CB8AC3E}">
        <p14:creationId xmlns:p14="http://schemas.microsoft.com/office/powerpoint/2010/main" val="701490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707815" cy="829759"/>
          </a:xfrm>
        </p:spPr>
        <p:txBody>
          <a:bodyPr>
            <a:noAutofit/>
          </a:bodyPr>
          <a:lstStyle/>
          <a:p>
            <a:pPr algn="l"/>
            <a:r>
              <a:rPr lang="en-US" sz="2000" b="1" dirty="0">
                <a:latin typeface="Helvetica" charset="0"/>
                <a:ea typeface="Helvetica" charset="0"/>
                <a:cs typeface="Helvetica" charset="0"/>
              </a:rPr>
              <a:t>PATHWAYS </a:t>
            </a:r>
            <a:r>
              <a:rPr lang="en-US" sz="2000" b="0" dirty="0">
                <a:latin typeface="Helvetica" charset="0"/>
                <a:ea typeface="Helvetica" charset="0"/>
                <a:cs typeface="Helvetica" charset="0"/>
              </a:rPr>
              <a:t>TO A FAMILY OFFICE</a:t>
            </a:r>
          </a:p>
        </p:txBody>
      </p:sp>
      <p:cxnSp>
        <p:nvCxnSpPr>
          <p:cNvPr id="31" name="Straight Connector 30"/>
          <p:cNvCxnSpPr/>
          <p:nvPr/>
        </p:nvCxnSpPr>
        <p:spPr>
          <a:xfrm>
            <a:off x="2209800" y="21254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286839" y="657938"/>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Family Office Structures / </a:t>
            </a:r>
            <a:r>
              <a:rPr kumimoji="0" lang="en-US" sz="1800" b="0" i="1"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Evolving Landscape</a:t>
            </a:r>
          </a:p>
        </p:txBody>
      </p:sp>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3" name="Group 2"/>
          <p:cNvGrpSpPr/>
          <p:nvPr/>
        </p:nvGrpSpPr>
        <p:grpSpPr>
          <a:xfrm>
            <a:off x="2620157" y="1104328"/>
            <a:ext cx="6284227" cy="4299380"/>
            <a:chOff x="2620157" y="1104328"/>
            <a:chExt cx="5623512" cy="3625274"/>
          </a:xfrm>
        </p:grpSpPr>
        <p:sp>
          <p:nvSpPr>
            <p:cNvPr id="2" name="Rectangle 1">
              <a:extLst>
                <a:ext uri="{FF2B5EF4-FFF2-40B4-BE49-F238E27FC236}">
                  <a16:creationId xmlns:a16="http://schemas.microsoft.com/office/drawing/2014/main" id="{44A48494-F71A-4109-9B1D-25246693C21C}"/>
                </a:ext>
              </a:extLst>
            </p:cNvPr>
            <p:cNvSpPr/>
            <p:nvPr/>
          </p:nvSpPr>
          <p:spPr>
            <a:xfrm>
              <a:off x="2620157" y="1104328"/>
              <a:ext cx="5623512" cy="3625274"/>
            </a:xfrm>
            <a:prstGeom prst="rect">
              <a:avLst/>
            </a:prstGeom>
            <a:solidFill>
              <a:srgbClr val="2D59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9ED2FF73-54C0-449B-9672-8C0D00D825F6}"/>
                </a:ext>
              </a:extLst>
            </p:cNvPr>
            <p:cNvSpPr txBox="1">
              <a:spLocks/>
            </p:cNvSpPr>
            <p:nvPr/>
          </p:nvSpPr>
          <p:spPr>
            <a:xfrm>
              <a:off x="2729350" y="1215325"/>
              <a:ext cx="5352785" cy="463478"/>
            </a:xfrm>
            <a:prstGeom prst="rect">
              <a:avLst/>
            </a:prstGeom>
            <a:solidFill>
              <a:schemeClr val="bg1"/>
            </a:solidFill>
            <a:ln>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Single Family Office</a:t>
              </a:r>
            </a:p>
          </p:txBody>
        </p:sp>
        <p:grpSp>
          <p:nvGrpSpPr>
            <p:cNvPr id="7" name="Group 6"/>
            <p:cNvGrpSpPr/>
            <p:nvPr/>
          </p:nvGrpSpPr>
          <p:grpSpPr>
            <a:xfrm>
              <a:off x="2840736" y="2681593"/>
              <a:ext cx="875504" cy="835345"/>
              <a:chOff x="2840736" y="2006329"/>
              <a:chExt cx="875504" cy="835345"/>
            </a:xfrm>
          </p:grpSpPr>
          <p:sp>
            <p:nvSpPr>
              <p:cNvPr id="64" name="Oval 63">
                <a:extLst>
                  <a:ext uri="{FF2B5EF4-FFF2-40B4-BE49-F238E27FC236}">
                    <a16:creationId xmlns:a16="http://schemas.microsoft.com/office/drawing/2014/main" id="{78D1E476-FD99-485B-97FC-178BF5286CD4}"/>
                  </a:ext>
                </a:extLst>
              </p:cNvPr>
              <p:cNvSpPr/>
              <p:nvPr/>
            </p:nvSpPr>
            <p:spPr>
              <a:xfrm>
                <a:off x="2840736" y="2014914"/>
                <a:ext cx="875504" cy="826760"/>
              </a:xfrm>
              <a:prstGeom prst="ellipse">
                <a:avLst/>
              </a:prstGeom>
              <a:solidFill>
                <a:srgbClr val="578AAB"/>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5" name="Straight Connector 64">
                <a:extLst>
                  <a:ext uri="{FF2B5EF4-FFF2-40B4-BE49-F238E27FC236}">
                    <a16:creationId xmlns:a16="http://schemas.microsoft.com/office/drawing/2014/main" id="{4F8676C3-1E0F-4568-AB3C-6254E7B132F5}"/>
                  </a:ext>
                </a:extLst>
              </p:cNvPr>
              <p:cNvCxnSpPr/>
              <p:nvPr/>
            </p:nvCxnSpPr>
            <p:spPr>
              <a:xfrm flipV="1">
                <a:off x="3289548" y="2006329"/>
                <a:ext cx="0" cy="40808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sp>
        <p:nvSpPr>
          <p:cNvPr id="4" name="Title 1">
            <a:extLst>
              <a:ext uri="{FF2B5EF4-FFF2-40B4-BE49-F238E27FC236}">
                <a16:creationId xmlns:a16="http://schemas.microsoft.com/office/drawing/2014/main" id="{545B8AC6-5D20-63F8-E3F1-3AB425B69080}"/>
              </a:ext>
            </a:extLst>
          </p:cNvPr>
          <p:cNvSpPr txBox="1">
            <a:spLocks/>
          </p:cNvSpPr>
          <p:nvPr/>
        </p:nvSpPr>
        <p:spPr>
          <a:xfrm>
            <a:off x="3958941" y="1966823"/>
            <a:ext cx="4430898" cy="3436885"/>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Structure – LLC, S Corp, Coop</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Mission Statement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$250 + Million in Assets ($100 mm minimum)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3+ Generations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Existed for 20+ years.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Systems /Reporting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6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Mostly In-house and limited outsourced.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5121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8001000" y="6356351"/>
            <a:ext cx="5143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panose="020B0604020202020204" pitchFamily="34" charset="0"/>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7F7F7F"/>
              </a:solidFill>
              <a:effectLst/>
              <a:uLnTx/>
              <a:uFillTx/>
              <a:latin typeface="Arial" panose="020B0604020202020204" pitchFamily="34" charset="0"/>
              <a:ea typeface="+mn-ea"/>
              <a:cs typeface="Helvetica" panose="020B0604020202020204" pitchFamily="34" charset="0"/>
            </a:endParaRPr>
          </a:p>
        </p:txBody>
      </p:sp>
      <p:pic>
        <p:nvPicPr>
          <p:cNvPr id="7" name="Picture 6">
            <a:extLst>
              <a:ext uri="{FF2B5EF4-FFF2-40B4-BE49-F238E27FC236}">
                <a16:creationId xmlns:a16="http://schemas.microsoft.com/office/drawing/2014/main" id="{FD48C7D3-E721-4F40-86A4-A3DF424DB47D}"/>
              </a:ext>
            </a:extLst>
          </p:cNvPr>
          <p:cNvPicPr>
            <a:picLocks noChangeAspect="1"/>
          </p:cNvPicPr>
          <p:nvPr/>
        </p:nvPicPr>
        <p:blipFill>
          <a:blip r:embed="rId3"/>
          <a:stretch>
            <a:fillRect/>
          </a:stretch>
        </p:blipFill>
        <p:spPr>
          <a:xfrm>
            <a:off x="9970297" y="1397561"/>
            <a:ext cx="7772400" cy="3774511"/>
          </a:xfrm>
          <a:prstGeom prst="rect">
            <a:avLst/>
          </a:prstGeom>
        </p:spPr>
      </p:pic>
      <p:sp>
        <p:nvSpPr>
          <p:cNvPr id="4" name="TextBox 3">
            <a:extLst>
              <a:ext uri="{FF2B5EF4-FFF2-40B4-BE49-F238E27FC236}">
                <a16:creationId xmlns:a16="http://schemas.microsoft.com/office/drawing/2014/main" id="{DA076175-FA0C-4588-AFE1-FCC0EED4DAB1}"/>
              </a:ext>
            </a:extLst>
          </p:cNvPr>
          <p:cNvSpPr txBox="1"/>
          <p:nvPr/>
        </p:nvSpPr>
        <p:spPr>
          <a:xfrm>
            <a:off x="2683464" y="223935"/>
            <a:ext cx="5477782" cy="369332"/>
          </a:xfrm>
          <a:prstGeom prst="rect">
            <a:avLst/>
          </a:prstGeom>
          <a:noFill/>
        </p:spPr>
        <p:txBody>
          <a:bodyPr wrap="none" rtlCol="0">
            <a:spAutoFit/>
          </a:bodyPr>
          <a:lstStyle/>
          <a:p>
            <a:pPr>
              <a:lnSpc>
                <a:spcPct val="90000"/>
              </a:lnSpc>
              <a:spcBef>
                <a:spcPct val="0"/>
              </a:spcBef>
            </a:pPr>
            <a:r>
              <a:rPr lang="en-US" sz="2000" b="1" dirty="0">
                <a:solidFill>
                  <a:srgbClr val="2D5986"/>
                </a:solidFill>
              </a:rPr>
              <a:t>Single Family Office – Built Out (EXAMPLE)</a:t>
            </a:r>
          </a:p>
        </p:txBody>
      </p:sp>
      <p:graphicFrame>
        <p:nvGraphicFramePr>
          <p:cNvPr id="2" name="Diagram 1">
            <a:extLst>
              <a:ext uri="{FF2B5EF4-FFF2-40B4-BE49-F238E27FC236}">
                <a16:creationId xmlns:a16="http://schemas.microsoft.com/office/drawing/2014/main" id="{18EC3389-DB04-0782-59B8-FF4A067C02DD}"/>
              </a:ext>
            </a:extLst>
          </p:cNvPr>
          <p:cNvGraphicFramePr/>
          <p:nvPr>
            <p:extLst>
              <p:ext uri="{D42A27DB-BD31-4B8C-83A1-F6EECF244321}">
                <p14:modId xmlns:p14="http://schemas.microsoft.com/office/powerpoint/2010/main" val="1685513530"/>
              </p:ext>
            </p:extLst>
          </p:nvPr>
        </p:nvGraphicFramePr>
        <p:xfrm>
          <a:off x="283779" y="593267"/>
          <a:ext cx="8655269" cy="48458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47099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idx="4294967295"/>
          </p:nvPr>
        </p:nvSpPr>
        <p:spPr>
          <a:xfrm>
            <a:off x="533400" y="123465"/>
            <a:ext cx="8251375" cy="658639"/>
          </a:xfrm>
        </p:spPr>
        <p:txBody>
          <a:bodyPr>
            <a:noAutofit/>
          </a:bodyPr>
          <a:lstStyle/>
          <a:p>
            <a:pPr algn="ctr">
              <a:lnSpc>
                <a:spcPct val="100000"/>
              </a:lnSpc>
            </a:pPr>
            <a:r>
              <a:rPr lang="en-US" sz="2000" b="1" dirty="0">
                <a:latin typeface="Helvetica" charset="0"/>
                <a:cs typeface="Helvetica" charset="0"/>
              </a:rPr>
              <a:t>Strengths, Weaknesses, Opportunities &amp; Threats Analysis (SWOT)</a:t>
            </a:r>
          </a:p>
        </p:txBody>
      </p:sp>
      <p:sp>
        <p:nvSpPr>
          <p:cNvPr id="44" name="Slide Number Placeholder 2">
            <a:extLst>
              <a:ext uri="{FF2B5EF4-FFF2-40B4-BE49-F238E27FC236}">
                <a16:creationId xmlns:a16="http://schemas.microsoft.com/office/drawing/2014/main" id="{E4CB1041-A994-4C0A-9FEF-571BFD7ABF46}"/>
              </a:ext>
            </a:extLst>
          </p:cNvPr>
          <p:cNvSpPr>
            <a:spLocks noGrp="1"/>
          </p:cNvSpPr>
          <p:nvPr>
            <p:ph type="sldNum" sz="quarter" idx="12"/>
          </p:nvPr>
        </p:nvSpPr>
        <p:spPr>
          <a:xfrm>
            <a:off x="8078696" y="6356351"/>
            <a:ext cx="436653"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effectLst/>
              <a:uLnTx/>
              <a:uFillTx/>
            </a:endParaRPr>
          </a:p>
        </p:txBody>
      </p:sp>
      <p:grpSp>
        <p:nvGrpSpPr>
          <p:cNvPr id="2" name="Group 1"/>
          <p:cNvGrpSpPr/>
          <p:nvPr/>
        </p:nvGrpSpPr>
        <p:grpSpPr>
          <a:xfrm>
            <a:off x="1550725" y="1123356"/>
            <a:ext cx="7113136" cy="3905365"/>
            <a:chOff x="2301254" y="1525454"/>
            <a:chExt cx="7113136" cy="3905365"/>
          </a:xfrm>
        </p:grpSpPr>
        <p:sp>
          <p:nvSpPr>
            <p:cNvPr id="26" name="Rectangle 25">
              <a:extLst>
                <a:ext uri="{FF2B5EF4-FFF2-40B4-BE49-F238E27FC236}">
                  <a16:creationId xmlns:a16="http://schemas.microsoft.com/office/drawing/2014/main" id="{78D5C1AB-7C9E-4482-B439-54F4635E1A05}"/>
                </a:ext>
              </a:extLst>
            </p:cNvPr>
            <p:cNvSpPr/>
            <p:nvPr/>
          </p:nvSpPr>
          <p:spPr>
            <a:xfrm>
              <a:off x="2301254" y="1525454"/>
              <a:ext cx="6598034" cy="445168"/>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itle 3">
              <a:extLst>
                <a:ext uri="{FF2B5EF4-FFF2-40B4-BE49-F238E27FC236}">
                  <a16:creationId xmlns:a16="http://schemas.microsoft.com/office/drawing/2014/main" id="{E6636CE4-F107-46EB-82DE-07395C21B7A3}"/>
                </a:ext>
              </a:extLst>
            </p:cNvPr>
            <p:cNvSpPr txBox="1">
              <a:spLocks/>
            </p:cNvSpPr>
            <p:nvPr/>
          </p:nvSpPr>
          <p:spPr>
            <a:xfrm>
              <a:off x="2485443" y="1960780"/>
              <a:ext cx="2783110"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Control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Customized, dedicated service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Privacy and anonymity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Alignment and integration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No SFO competition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Patient capital</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Wealth preservation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Family first</a:t>
              </a:r>
            </a:p>
          </p:txBody>
        </p:sp>
        <p:sp>
          <p:nvSpPr>
            <p:cNvPr id="28" name="Title 3"/>
            <p:cNvSpPr txBox="1">
              <a:spLocks/>
            </p:cNvSpPr>
            <p:nvPr/>
          </p:nvSpPr>
          <p:spPr>
            <a:xfrm>
              <a:off x="2498210" y="1534509"/>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Strengths</a:t>
              </a:r>
            </a:p>
          </p:txBody>
        </p:sp>
        <p:sp>
          <p:nvSpPr>
            <p:cNvPr id="29" name="Title 3">
              <a:extLst>
                <a:ext uri="{FF2B5EF4-FFF2-40B4-BE49-F238E27FC236}">
                  <a16:creationId xmlns:a16="http://schemas.microsoft.com/office/drawing/2014/main" id="{D438C171-9EAF-4351-9080-7F642138E11A}"/>
                </a:ext>
              </a:extLst>
            </p:cNvPr>
            <p:cNvSpPr txBox="1">
              <a:spLocks/>
            </p:cNvSpPr>
            <p:nvPr/>
          </p:nvSpPr>
          <p:spPr>
            <a:xfrm>
              <a:off x="6026163" y="1534509"/>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Weakness</a:t>
              </a:r>
            </a:p>
          </p:txBody>
        </p:sp>
        <p:sp>
          <p:nvSpPr>
            <p:cNvPr id="30" name="Rectangle 29">
              <a:extLst>
                <a:ext uri="{FF2B5EF4-FFF2-40B4-BE49-F238E27FC236}">
                  <a16:creationId xmlns:a16="http://schemas.microsoft.com/office/drawing/2014/main" id="{06D53F65-2416-4DC1-84BA-A88F6BCEAEF7}"/>
                </a:ext>
              </a:extLst>
            </p:cNvPr>
            <p:cNvSpPr/>
            <p:nvPr/>
          </p:nvSpPr>
          <p:spPr>
            <a:xfrm>
              <a:off x="2304589" y="3545427"/>
              <a:ext cx="6624759" cy="470985"/>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Title 3">
              <a:extLst>
                <a:ext uri="{FF2B5EF4-FFF2-40B4-BE49-F238E27FC236}">
                  <a16:creationId xmlns:a16="http://schemas.microsoft.com/office/drawing/2014/main" id="{1C287FB4-EA59-413E-8752-00B67A75B7C3}"/>
                </a:ext>
              </a:extLst>
            </p:cNvPr>
            <p:cNvSpPr txBox="1">
              <a:spLocks/>
            </p:cNvSpPr>
            <p:nvPr/>
          </p:nvSpPr>
          <p:spPr>
            <a:xfrm>
              <a:off x="2470073" y="3555974"/>
              <a:ext cx="1905295"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Opportunities</a:t>
              </a:r>
            </a:p>
          </p:txBody>
        </p:sp>
        <p:sp>
          <p:nvSpPr>
            <p:cNvPr id="33" name="Title 3">
              <a:extLst>
                <a:ext uri="{FF2B5EF4-FFF2-40B4-BE49-F238E27FC236}">
                  <a16:creationId xmlns:a16="http://schemas.microsoft.com/office/drawing/2014/main" id="{7D0842A3-79BE-44F0-8FE6-8C76AAC0AD18}"/>
                </a:ext>
              </a:extLst>
            </p:cNvPr>
            <p:cNvSpPr txBox="1">
              <a:spLocks/>
            </p:cNvSpPr>
            <p:nvPr/>
          </p:nvSpPr>
          <p:spPr>
            <a:xfrm>
              <a:off x="5999658" y="3555974"/>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Threats</a:t>
              </a:r>
            </a:p>
          </p:txBody>
        </p:sp>
        <p:sp>
          <p:nvSpPr>
            <p:cNvPr id="34" name="Title 3">
              <a:extLst>
                <a:ext uri="{FF2B5EF4-FFF2-40B4-BE49-F238E27FC236}">
                  <a16:creationId xmlns:a16="http://schemas.microsoft.com/office/drawing/2014/main" id="{E59A1FB6-F2B1-4426-8C3F-9929279C7C48}"/>
                </a:ext>
              </a:extLst>
            </p:cNvPr>
            <p:cNvSpPr txBox="1">
              <a:spLocks/>
            </p:cNvSpPr>
            <p:nvPr/>
          </p:nvSpPr>
          <p:spPr>
            <a:xfrm>
              <a:off x="2484142" y="4026601"/>
              <a:ext cx="3399064" cy="14042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Open architecture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Co-investments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First-class service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Collaboration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Sharing and streamlining costs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Peer-to-peer exchange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SFO best practice information and research</a:t>
              </a:r>
            </a:p>
          </p:txBody>
        </p:sp>
        <p:sp>
          <p:nvSpPr>
            <p:cNvPr id="35" name="Title 3">
              <a:extLst>
                <a:ext uri="{FF2B5EF4-FFF2-40B4-BE49-F238E27FC236}">
                  <a16:creationId xmlns:a16="http://schemas.microsoft.com/office/drawing/2014/main" id="{956D090D-3DB4-4306-8B17-6C8F75A945D0}"/>
                </a:ext>
              </a:extLst>
            </p:cNvPr>
            <p:cNvSpPr txBox="1">
              <a:spLocks/>
            </p:cNvSpPr>
            <p:nvPr/>
          </p:nvSpPr>
          <p:spPr>
            <a:xfrm>
              <a:off x="6012590" y="1864232"/>
              <a:ext cx="2783110"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Attracting and retaining talent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Cost controls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products and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Operational efficiencies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Service level inadequacies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Bridging family continuity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Urgency toward strategic planning</a:t>
              </a:r>
            </a:p>
          </p:txBody>
        </p:sp>
        <p:sp>
          <p:nvSpPr>
            <p:cNvPr id="36" name="Title 3">
              <a:extLst>
                <a:ext uri="{FF2B5EF4-FFF2-40B4-BE49-F238E27FC236}">
                  <a16:creationId xmlns:a16="http://schemas.microsoft.com/office/drawing/2014/main" id="{B2850DD3-4E15-4A1A-9E96-E9D268CFA92E}"/>
                </a:ext>
              </a:extLst>
            </p:cNvPr>
            <p:cNvSpPr txBox="1">
              <a:spLocks/>
            </p:cNvSpPr>
            <p:nvPr/>
          </p:nvSpPr>
          <p:spPr>
            <a:xfrm>
              <a:off x="6015326" y="4016412"/>
              <a:ext cx="3399064" cy="14042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Managing scope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Controlling costs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Compensation challenges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Generational mathematics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Family conflict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Succession planning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Keeping family on-board</a:t>
              </a:r>
            </a:p>
          </p:txBody>
        </p:sp>
      </p:grpSp>
      <p:sp>
        <p:nvSpPr>
          <p:cNvPr id="18" name="TextBox 17">
            <a:extLst>
              <a:ext uri="{FF2B5EF4-FFF2-40B4-BE49-F238E27FC236}">
                <a16:creationId xmlns:a16="http://schemas.microsoft.com/office/drawing/2014/main" id="{568FA478-7F93-484B-9895-0C61A2ED1608}"/>
              </a:ext>
            </a:extLst>
          </p:cNvPr>
          <p:cNvSpPr txBox="1"/>
          <p:nvPr/>
        </p:nvSpPr>
        <p:spPr>
          <a:xfrm>
            <a:off x="171154" y="5165585"/>
            <a:ext cx="7907542" cy="215444"/>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ea typeface="Helvetica" charset="0"/>
                <a:cs typeface="Helvetica" charset="0"/>
              </a:rPr>
              <a:t>Source: Rosplock, K., </a:t>
            </a:r>
            <a:r>
              <a:rPr kumimoji="0" lang="en-US" sz="800" b="0" i="1" u="none" strike="noStrike" kern="1200" cap="none" spc="0" normalizeH="0" baseline="0" noProof="0" dirty="0">
                <a:ln>
                  <a:noFill/>
                </a:ln>
                <a:solidFill>
                  <a:srgbClr val="7F7F7F"/>
                </a:solidFill>
                <a:effectLst/>
                <a:uLnTx/>
                <a:uFillTx/>
                <a:ea typeface="Helvetica" charset="0"/>
                <a:cs typeface="Helvetica" charset="0"/>
              </a:rPr>
              <a:t>The Complete Family Office Handbook: A Guide For Affluent Families And The Advisors Who Serve Them</a:t>
            </a:r>
            <a:r>
              <a:rPr kumimoji="0" lang="en-US" sz="800" b="0" i="0" u="none" strike="noStrike" kern="1200" cap="none" spc="0" normalizeH="0" baseline="0" noProof="0" dirty="0">
                <a:ln>
                  <a:noFill/>
                </a:ln>
                <a:solidFill>
                  <a:srgbClr val="7F7F7F"/>
                </a:solidFill>
                <a:effectLst/>
                <a:uLnTx/>
                <a:uFillTx/>
                <a:ea typeface="Helvetica" charset="0"/>
                <a:cs typeface="Helvetica" charset="0"/>
              </a:rPr>
              <a:t>, 2014, page 56</a:t>
            </a:r>
          </a:p>
        </p:txBody>
      </p:sp>
      <p:sp>
        <p:nvSpPr>
          <p:cNvPr id="19" name="Title 3">
            <a:extLst>
              <a:ext uri="{FF2B5EF4-FFF2-40B4-BE49-F238E27FC236}">
                <a16:creationId xmlns:a16="http://schemas.microsoft.com/office/drawing/2014/main" id="{AFA0A938-52C9-4461-BC4F-1A6222A03857}"/>
              </a:ext>
            </a:extLst>
          </p:cNvPr>
          <p:cNvSpPr txBox="1">
            <a:spLocks/>
          </p:cNvSpPr>
          <p:nvPr/>
        </p:nvSpPr>
        <p:spPr>
          <a:xfrm>
            <a:off x="1776513" y="753299"/>
            <a:ext cx="6258022" cy="4451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charset="0"/>
                <a:ea typeface="Helvetica" charset="0"/>
                <a:cs typeface="Helvetica" charset="0"/>
              </a:rPr>
              <a:t>Single-Family Office SWOT Analysis</a:t>
            </a:r>
          </a:p>
        </p:txBody>
      </p:sp>
    </p:spTree>
    <p:extLst>
      <p:ext uri="{BB962C8B-B14F-4D97-AF65-F5344CB8AC3E}">
        <p14:creationId xmlns:p14="http://schemas.microsoft.com/office/powerpoint/2010/main" val="1755856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707815" cy="829759"/>
          </a:xfrm>
        </p:spPr>
        <p:txBody>
          <a:bodyPr>
            <a:noAutofit/>
          </a:bodyPr>
          <a:lstStyle/>
          <a:p>
            <a:pPr algn="l"/>
            <a:r>
              <a:rPr lang="en-US" sz="2000" b="1" dirty="0">
                <a:latin typeface="Helvetica" charset="0"/>
                <a:ea typeface="Helvetica" charset="0"/>
                <a:cs typeface="Helvetica" charset="0"/>
              </a:rPr>
              <a:t>PATHWAYS </a:t>
            </a:r>
            <a:r>
              <a:rPr lang="en-US" sz="2000" b="0" dirty="0">
                <a:latin typeface="Helvetica" charset="0"/>
                <a:ea typeface="Helvetica" charset="0"/>
                <a:cs typeface="Helvetica" charset="0"/>
              </a:rPr>
              <a:t>TO A FAMILY OFFICE</a:t>
            </a:r>
          </a:p>
        </p:txBody>
      </p:sp>
      <p:cxnSp>
        <p:nvCxnSpPr>
          <p:cNvPr id="31" name="Straight Connector 30"/>
          <p:cNvCxnSpPr/>
          <p:nvPr/>
        </p:nvCxnSpPr>
        <p:spPr>
          <a:xfrm>
            <a:off x="2209800" y="213360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310667" y="685168"/>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Family Office Structures / </a:t>
            </a:r>
            <a:r>
              <a:rPr kumimoji="0" lang="en-US" sz="1800" b="0" i="1"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Evolving Landscape</a:t>
            </a:r>
          </a:p>
        </p:txBody>
      </p:sp>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FCBD1CD-CC11-0D63-B235-495E115B2E8E}"/>
              </a:ext>
            </a:extLst>
          </p:cNvPr>
          <p:cNvSpPr/>
          <p:nvPr/>
        </p:nvSpPr>
        <p:spPr>
          <a:xfrm>
            <a:off x="2656634" y="1337518"/>
            <a:ext cx="6099687" cy="412342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 name="Title 1">
            <a:extLst>
              <a:ext uri="{FF2B5EF4-FFF2-40B4-BE49-F238E27FC236}">
                <a16:creationId xmlns:a16="http://schemas.microsoft.com/office/drawing/2014/main" id="{88A00F52-E0BD-044C-6D55-64C40839F4A6}"/>
              </a:ext>
            </a:extLst>
          </p:cNvPr>
          <p:cNvSpPr txBox="1">
            <a:spLocks/>
          </p:cNvSpPr>
          <p:nvPr/>
        </p:nvSpPr>
        <p:spPr>
          <a:xfrm>
            <a:off x="4292886" y="2438280"/>
            <a:ext cx="4463435" cy="2826474"/>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Multi-family Business Structure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Alignment to Founding Family’s Mission Statement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Min $500 million; typically, $1-2 billion in assets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Fewer Number of Clients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In-house and Outsourced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Open architecture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Aligned vision and mission.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fontAlgn="base">
              <a:spcBef>
                <a:spcPts val="0"/>
              </a:spcBef>
              <a:spcAft>
                <a:spcPts val="0"/>
              </a:spcAf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phic 59">
            <a:extLst>
              <a:ext uri="{FF2B5EF4-FFF2-40B4-BE49-F238E27FC236}">
                <a16:creationId xmlns:a16="http://schemas.microsoft.com/office/drawing/2014/main" id="{1B07651B-4C01-4626-532D-6A0B9AEEA2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6767" y="2960718"/>
            <a:ext cx="1103954" cy="1027298"/>
          </a:xfrm>
          <a:prstGeom prst="rect">
            <a:avLst/>
          </a:prstGeom>
        </p:spPr>
      </p:pic>
      <p:sp>
        <p:nvSpPr>
          <p:cNvPr id="9" name="Title 1">
            <a:extLst>
              <a:ext uri="{FF2B5EF4-FFF2-40B4-BE49-F238E27FC236}">
                <a16:creationId xmlns:a16="http://schemas.microsoft.com/office/drawing/2014/main" id="{28FCE4B4-6011-A42C-A65E-0DDAC9351E04}"/>
              </a:ext>
            </a:extLst>
          </p:cNvPr>
          <p:cNvSpPr txBox="1">
            <a:spLocks/>
          </p:cNvSpPr>
          <p:nvPr/>
        </p:nvSpPr>
        <p:spPr>
          <a:xfrm>
            <a:off x="3162565" y="1593246"/>
            <a:ext cx="5352785" cy="463478"/>
          </a:xfrm>
          <a:prstGeom prst="rect">
            <a:avLst/>
          </a:prstGeom>
          <a:solidFill>
            <a:schemeClr val="bg1"/>
          </a:solidFill>
          <a:ln>
            <a:solidFill>
              <a:schemeClr val="bg1"/>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Multi-Family Office (Closed)</a:t>
            </a:r>
          </a:p>
        </p:txBody>
      </p:sp>
    </p:spTree>
    <p:extLst>
      <p:ext uri="{BB962C8B-B14F-4D97-AF65-F5344CB8AC3E}">
        <p14:creationId xmlns:p14="http://schemas.microsoft.com/office/powerpoint/2010/main" val="105665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707815" cy="829759"/>
          </a:xfrm>
        </p:spPr>
        <p:txBody>
          <a:bodyPr>
            <a:noAutofit/>
          </a:bodyPr>
          <a:lstStyle/>
          <a:p>
            <a:pPr algn="l"/>
            <a:r>
              <a:rPr lang="en-US" sz="2000" b="1" dirty="0">
                <a:latin typeface="Helvetica" charset="0"/>
                <a:ea typeface="Helvetica" charset="0"/>
                <a:cs typeface="Helvetica" charset="0"/>
              </a:rPr>
              <a:t>PATHWAYS </a:t>
            </a:r>
            <a:r>
              <a:rPr lang="en-US" sz="2000" b="0" dirty="0">
                <a:latin typeface="Helvetica" charset="0"/>
                <a:ea typeface="Helvetica" charset="0"/>
                <a:cs typeface="Helvetica" charset="0"/>
              </a:rPr>
              <a:t>TO A FAMILY OFFICE</a:t>
            </a:r>
          </a:p>
        </p:txBody>
      </p:sp>
      <p:cxnSp>
        <p:nvCxnSpPr>
          <p:cNvPr id="31" name="Straight Connector 30"/>
          <p:cNvCxnSpPr/>
          <p:nvPr/>
        </p:nvCxnSpPr>
        <p:spPr>
          <a:xfrm>
            <a:off x="2209800" y="21254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450295" y="684235"/>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Family Office Structures / </a:t>
            </a:r>
            <a:r>
              <a:rPr kumimoji="0" lang="en-US" sz="1800" b="0" i="1"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Evolving Landscape</a:t>
            </a:r>
          </a:p>
        </p:txBody>
      </p:sp>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6432299" y="638335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3FE38A3-0160-412E-A2B2-83D1AB82AE2A}"/>
              </a:ext>
            </a:extLst>
          </p:cNvPr>
          <p:cNvSpPr/>
          <p:nvPr/>
        </p:nvSpPr>
        <p:spPr>
          <a:xfrm>
            <a:off x="2801387" y="1119499"/>
            <a:ext cx="6102999" cy="4228877"/>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 name="Title 1">
            <a:extLst>
              <a:ext uri="{FF2B5EF4-FFF2-40B4-BE49-F238E27FC236}">
                <a16:creationId xmlns:a16="http://schemas.microsoft.com/office/drawing/2014/main" id="{DFCFE317-4A3D-ED39-F59D-71DE6E331854}"/>
              </a:ext>
            </a:extLst>
          </p:cNvPr>
          <p:cNvSpPr txBox="1">
            <a:spLocks/>
          </p:cNvSpPr>
          <p:nvPr/>
        </p:nvSpPr>
        <p:spPr>
          <a:xfrm>
            <a:off x="4813539" y="2277273"/>
            <a:ext cx="4211616" cy="326012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 profit Business Structure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No Founding Family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 Billion in Assets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Lesser Concentration of Wealth</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 Menu of Services Provided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Greater Number of Clients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Large Dedicated Staff</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 Customization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All in-house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Proprietary Products and/or open architecture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14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Service agreements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33899BC3-31FF-A500-BE37-A5B69833152C}"/>
              </a:ext>
            </a:extLst>
          </p:cNvPr>
          <p:cNvSpPr txBox="1">
            <a:spLocks/>
          </p:cNvSpPr>
          <p:nvPr/>
        </p:nvSpPr>
        <p:spPr>
          <a:xfrm>
            <a:off x="3278038" y="1262110"/>
            <a:ext cx="5417388" cy="445920"/>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600" b="1" kern="1200" dirty="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Multi-Client Family Office (Commercial)</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phic 60">
            <a:extLst>
              <a:ext uri="{FF2B5EF4-FFF2-40B4-BE49-F238E27FC236}">
                <a16:creationId xmlns:a16="http://schemas.microsoft.com/office/drawing/2014/main" id="{C0E73BC3-B0AB-37D3-62E9-07369C062A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21939" y="2722806"/>
            <a:ext cx="1150061" cy="1167241"/>
          </a:xfrm>
          <a:prstGeom prst="rect">
            <a:avLst/>
          </a:prstGeom>
        </p:spPr>
      </p:pic>
    </p:spTree>
    <p:extLst>
      <p:ext uri="{BB962C8B-B14F-4D97-AF65-F5344CB8AC3E}">
        <p14:creationId xmlns:p14="http://schemas.microsoft.com/office/powerpoint/2010/main" val="100659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2">
            <a:extLst>
              <a:ext uri="{FF2B5EF4-FFF2-40B4-BE49-F238E27FC236}">
                <a16:creationId xmlns:a16="http://schemas.microsoft.com/office/drawing/2014/main" id="{586413D8-621C-4042-A700-8F709E9F3010}"/>
              </a:ext>
            </a:extLst>
          </p:cNvPr>
          <p:cNvSpPr>
            <a:spLocks noGrp="1"/>
          </p:cNvSpPr>
          <p:nvPr>
            <p:ph type="sldNum" sz="quarter" idx="12"/>
          </p:nvPr>
        </p:nvSpPr>
        <p:spPr>
          <a:xfrm>
            <a:off x="8001000" y="6356351"/>
            <a:ext cx="5143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panose="020B0604020202020204" pitchFamily="34" charset="0"/>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7F7F7F"/>
              </a:solidFill>
              <a:effectLst/>
              <a:uLnTx/>
              <a:uFillTx/>
              <a:latin typeface="Arial" panose="020B0604020202020204" pitchFamily="34" charset="0"/>
              <a:ea typeface="+mn-ea"/>
              <a:cs typeface="Helvetica" panose="020B0604020202020204" pitchFamily="34" charset="0"/>
            </a:endParaRPr>
          </a:p>
        </p:txBody>
      </p:sp>
      <p:pic>
        <p:nvPicPr>
          <p:cNvPr id="3" name="Picture 2">
            <a:extLst>
              <a:ext uri="{FF2B5EF4-FFF2-40B4-BE49-F238E27FC236}">
                <a16:creationId xmlns:a16="http://schemas.microsoft.com/office/drawing/2014/main" id="{2B690535-EEB8-4572-AD77-4F9025818183}"/>
              </a:ext>
            </a:extLst>
          </p:cNvPr>
          <p:cNvPicPr>
            <a:picLocks noChangeAspect="1"/>
          </p:cNvPicPr>
          <p:nvPr/>
        </p:nvPicPr>
        <p:blipFill>
          <a:blip r:embed="rId3"/>
          <a:stretch>
            <a:fillRect/>
          </a:stretch>
        </p:blipFill>
        <p:spPr>
          <a:xfrm>
            <a:off x="10761785" y="838200"/>
            <a:ext cx="5966619" cy="4458397"/>
          </a:xfrm>
          <a:prstGeom prst="rect">
            <a:avLst/>
          </a:prstGeom>
        </p:spPr>
      </p:pic>
      <p:sp>
        <p:nvSpPr>
          <p:cNvPr id="5" name="TextBox 4">
            <a:extLst>
              <a:ext uri="{FF2B5EF4-FFF2-40B4-BE49-F238E27FC236}">
                <a16:creationId xmlns:a16="http://schemas.microsoft.com/office/drawing/2014/main" id="{50643D69-854D-4096-BDDE-4F5AF5FE797B}"/>
              </a:ext>
            </a:extLst>
          </p:cNvPr>
          <p:cNvSpPr txBox="1"/>
          <p:nvPr/>
        </p:nvSpPr>
        <p:spPr>
          <a:xfrm>
            <a:off x="2438400" y="223935"/>
            <a:ext cx="5836854" cy="369332"/>
          </a:xfrm>
          <a:prstGeom prst="rect">
            <a:avLst/>
          </a:prstGeom>
          <a:noFill/>
        </p:spPr>
        <p:txBody>
          <a:bodyPr wrap="none" rtlCol="0">
            <a:spAutoFit/>
          </a:bodyPr>
          <a:lstStyle/>
          <a:p>
            <a:pPr>
              <a:lnSpc>
                <a:spcPct val="90000"/>
              </a:lnSpc>
              <a:spcBef>
                <a:spcPct val="0"/>
              </a:spcBef>
            </a:pPr>
            <a:r>
              <a:rPr lang="en-US" sz="2000" b="1" dirty="0">
                <a:solidFill>
                  <a:srgbClr val="2D5986"/>
                </a:solidFill>
              </a:rPr>
              <a:t>Single Family Office – Outsourced (EXAMPLE)</a:t>
            </a:r>
          </a:p>
        </p:txBody>
      </p:sp>
      <p:graphicFrame>
        <p:nvGraphicFramePr>
          <p:cNvPr id="7" name="Diagram 6">
            <a:extLst>
              <a:ext uri="{FF2B5EF4-FFF2-40B4-BE49-F238E27FC236}">
                <a16:creationId xmlns:a16="http://schemas.microsoft.com/office/drawing/2014/main" id="{23C546F2-44EF-E074-D235-7C6DC7A47E7D}"/>
              </a:ext>
            </a:extLst>
          </p:cNvPr>
          <p:cNvGraphicFramePr/>
          <p:nvPr>
            <p:extLst>
              <p:ext uri="{D42A27DB-BD31-4B8C-83A1-F6EECF244321}">
                <p14:modId xmlns:p14="http://schemas.microsoft.com/office/powerpoint/2010/main" val="3403924646"/>
              </p:ext>
            </p:extLst>
          </p:nvPr>
        </p:nvGraphicFramePr>
        <p:xfrm>
          <a:off x="488732" y="1893019"/>
          <a:ext cx="4083268" cy="23332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a:extLst>
              <a:ext uri="{FF2B5EF4-FFF2-40B4-BE49-F238E27FC236}">
                <a16:creationId xmlns:a16="http://schemas.microsoft.com/office/drawing/2014/main" id="{163BFE5A-DD4B-A7EE-4D26-C35464222E72}"/>
              </a:ext>
            </a:extLst>
          </p:cNvPr>
          <p:cNvGraphicFramePr/>
          <p:nvPr>
            <p:extLst>
              <p:ext uri="{D42A27DB-BD31-4B8C-83A1-F6EECF244321}">
                <p14:modId xmlns:p14="http://schemas.microsoft.com/office/powerpoint/2010/main" val="1113525348"/>
              </p:ext>
            </p:extLst>
          </p:nvPr>
        </p:nvGraphicFramePr>
        <p:xfrm>
          <a:off x="5171091" y="1087561"/>
          <a:ext cx="3972910" cy="445839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8">
            <a:extLst>
              <a:ext uri="{FF2B5EF4-FFF2-40B4-BE49-F238E27FC236}">
                <a16:creationId xmlns:a16="http://schemas.microsoft.com/office/drawing/2014/main" id="{E2373DD9-1E49-CBBA-2B17-7C4E2FF6B828}"/>
              </a:ext>
            </a:extLst>
          </p:cNvPr>
          <p:cNvSpPr txBox="1"/>
          <p:nvPr/>
        </p:nvSpPr>
        <p:spPr>
          <a:xfrm>
            <a:off x="6172012" y="696900"/>
            <a:ext cx="1971067" cy="461665"/>
          </a:xfrm>
          <a:prstGeom prst="rect">
            <a:avLst/>
          </a:prstGeom>
          <a:noFill/>
        </p:spPr>
        <p:txBody>
          <a:bodyPr wrap="square" rtlCol="0">
            <a:spAutoFit/>
          </a:bodyPr>
          <a:lstStyle/>
          <a:p>
            <a:r>
              <a:rPr lang="en-US" sz="2400" b="1" dirty="0">
                <a:solidFill>
                  <a:srgbClr val="2D5986"/>
                </a:solidFill>
              </a:rPr>
              <a:t>Outsourced</a:t>
            </a:r>
          </a:p>
        </p:txBody>
      </p:sp>
    </p:spTree>
    <p:extLst>
      <p:ext uri="{BB962C8B-B14F-4D97-AF65-F5344CB8AC3E}">
        <p14:creationId xmlns:p14="http://schemas.microsoft.com/office/powerpoint/2010/main" val="314595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p:nvPr/>
        </p:nvCxnSpPr>
        <p:spPr>
          <a:xfrm>
            <a:off x="2147453" y="2226757"/>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Title 3">
            <a:extLst>
              <a:ext uri="{FF2B5EF4-FFF2-40B4-BE49-F238E27FC236}">
                <a16:creationId xmlns:a16="http://schemas.microsoft.com/office/drawing/2014/main" id="{09D2BD19-7D23-4490-BCF3-983C968EFAC6}"/>
              </a:ext>
            </a:extLst>
          </p:cNvPr>
          <p:cNvSpPr txBox="1">
            <a:spLocks/>
          </p:cNvSpPr>
          <p:nvPr/>
        </p:nvSpPr>
        <p:spPr>
          <a:xfrm>
            <a:off x="228600" y="2377814"/>
            <a:ext cx="2076139" cy="8297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D5986"/>
                </a:solidFill>
                <a:effectLst/>
                <a:uLnTx/>
                <a:uFillTx/>
                <a:latin typeface="Helvetica" charset="0"/>
                <a:ea typeface="Helvetica" charset="0"/>
                <a:cs typeface="Helvetica" charset="0"/>
              </a:rPr>
              <a:t>MULTI-FAMILY OFFICE </a:t>
            </a:r>
            <a:br>
              <a:rPr kumimoji="0" lang="en-US" sz="2000" b="1" i="0" u="none" strike="noStrike" kern="1200" cap="none" spc="0" normalizeH="0" baseline="0" noProof="0" dirty="0">
                <a:ln>
                  <a:noFill/>
                </a:ln>
                <a:solidFill>
                  <a:srgbClr val="2D5986"/>
                </a:solidFill>
                <a:effectLst/>
                <a:uLnTx/>
                <a:uFillTx/>
                <a:latin typeface="Helvetica" charset="0"/>
                <a:ea typeface="Helvetica" charset="0"/>
                <a:cs typeface="Helvetica" charset="0"/>
              </a:rPr>
            </a:br>
            <a:r>
              <a:rPr kumimoji="0" lang="en-US" sz="2000" i="0" u="none" strike="noStrike" kern="1200" cap="none" spc="0" normalizeH="0" baseline="0" noProof="0" dirty="0">
                <a:ln>
                  <a:noFill/>
                </a:ln>
                <a:solidFill>
                  <a:srgbClr val="2D5986"/>
                </a:solidFill>
                <a:effectLst/>
                <a:uLnTx/>
                <a:uFillTx/>
                <a:latin typeface="Helvetica" charset="0"/>
                <a:ea typeface="Helvetica" charset="0"/>
                <a:cs typeface="Helvetica" charset="0"/>
              </a:rPr>
              <a:t>TYPES</a:t>
            </a:r>
          </a:p>
        </p:txBody>
      </p:sp>
      <p:sp>
        <p:nvSpPr>
          <p:cNvPr id="44" name="Slide Number Placeholder 2">
            <a:extLst>
              <a:ext uri="{FF2B5EF4-FFF2-40B4-BE49-F238E27FC236}">
                <a16:creationId xmlns:a16="http://schemas.microsoft.com/office/drawing/2014/main" id="{E4CB1041-A994-4C0A-9FEF-571BFD7ABF46}"/>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7" name="Title 1">
            <a:extLst>
              <a:ext uri="{FF2B5EF4-FFF2-40B4-BE49-F238E27FC236}">
                <a16:creationId xmlns:a16="http://schemas.microsoft.com/office/drawing/2014/main" id="{FE8000C3-E04A-457E-A0A8-AA58F704D3FF}"/>
              </a:ext>
            </a:extLst>
          </p:cNvPr>
          <p:cNvSpPr txBox="1">
            <a:spLocks/>
          </p:cNvSpPr>
          <p:nvPr/>
        </p:nvSpPr>
        <p:spPr>
          <a:xfrm>
            <a:off x="2278850" y="489615"/>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Four Types of Commercial Multi-Family Offices</a:t>
            </a:r>
            <a:endParaRPr kumimoji="0" lang="en-US" sz="1800" b="0" i="1" u="none"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endParaRPr>
          </a:p>
        </p:txBody>
      </p:sp>
      <p:grpSp>
        <p:nvGrpSpPr>
          <p:cNvPr id="2" name="Group 1"/>
          <p:cNvGrpSpPr/>
          <p:nvPr/>
        </p:nvGrpSpPr>
        <p:grpSpPr>
          <a:xfrm>
            <a:off x="2293243" y="1060577"/>
            <a:ext cx="6394809" cy="4278044"/>
            <a:chOff x="2293243" y="1060577"/>
            <a:chExt cx="6394809" cy="4278044"/>
          </a:xfrm>
        </p:grpSpPr>
        <p:sp>
          <p:nvSpPr>
            <p:cNvPr id="52" name="Rectangle 51">
              <a:extLst>
                <a:ext uri="{FF2B5EF4-FFF2-40B4-BE49-F238E27FC236}">
                  <a16:creationId xmlns:a16="http://schemas.microsoft.com/office/drawing/2014/main" id="{2B71E473-2396-499C-ABDF-A88F555DB1F7}"/>
                </a:ext>
              </a:extLst>
            </p:cNvPr>
            <p:cNvSpPr/>
            <p:nvPr/>
          </p:nvSpPr>
          <p:spPr>
            <a:xfrm>
              <a:off x="2324727" y="3075322"/>
              <a:ext cx="2978353" cy="226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9E069A91-676A-4F7A-8D75-91359E89BC08}"/>
                </a:ext>
              </a:extLst>
            </p:cNvPr>
            <p:cNvSpPr/>
            <p:nvPr/>
          </p:nvSpPr>
          <p:spPr>
            <a:xfrm>
              <a:off x="5449374" y="3075322"/>
              <a:ext cx="2978353" cy="2263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4A48494-F71A-4109-9B1D-25246693C21C}"/>
                </a:ext>
              </a:extLst>
            </p:cNvPr>
            <p:cNvSpPr/>
            <p:nvPr/>
          </p:nvSpPr>
          <p:spPr>
            <a:xfrm>
              <a:off x="2324728" y="1596698"/>
              <a:ext cx="2978353" cy="1959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itle 1">
              <a:extLst>
                <a:ext uri="{FF2B5EF4-FFF2-40B4-BE49-F238E27FC236}">
                  <a16:creationId xmlns:a16="http://schemas.microsoft.com/office/drawing/2014/main" id="{9ED2FF73-54C0-449B-9672-8C0D00D825F6}"/>
                </a:ext>
              </a:extLst>
            </p:cNvPr>
            <p:cNvSpPr txBox="1">
              <a:spLocks/>
            </p:cNvSpPr>
            <p:nvPr/>
          </p:nvSpPr>
          <p:spPr>
            <a:xfrm>
              <a:off x="2293243" y="1060577"/>
              <a:ext cx="2817476" cy="396212"/>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sng"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Institutional</a:t>
              </a:r>
            </a:p>
          </p:txBody>
        </p:sp>
        <p:cxnSp>
          <p:nvCxnSpPr>
            <p:cNvPr id="7" name="Straight Connector 6"/>
            <p:cNvCxnSpPr/>
            <p:nvPr/>
          </p:nvCxnSpPr>
          <p:spPr>
            <a:xfrm>
              <a:off x="5338339" y="1060577"/>
              <a:ext cx="20146" cy="409608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321054" y="3079588"/>
              <a:ext cx="6293331" cy="1215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4" name="Title 1">
              <a:extLst>
                <a:ext uri="{FF2B5EF4-FFF2-40B4-BE49-F238E27FC236}">
                  <a16:creationId xmlns:a16="http://schemas.microsoft.com/office/drawing/2014/main" id="{9ED2FF73-54C0-449B-9672-8C0D00D825F6}"/>
                </a:ext>
              </a:extLst>
            </p:cNvPr>
            <p:cNvSpPr txBox="1">
              <a:spLocks/>
            </p:cNvSpPr>
            <p:nvPr/>
          </p:nvSpPr>
          <p:spPr>
            <a:xfrm>
              <a:off x="5561172" y="1060577"/>
              <a:ext cx="2817476" cy="396212"/>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sng"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Outsourced CIO</a:t>
              </a:r>
            </a:p>
          </p:txBody>
        </p:sp>
        <p:sp>
          <p:nvSpPr>
            <p:cNvPr id="65" name="Title 1">
              <a:extLst>
                <a:ext uri="{FF2B5EF4-FFF2-40B4-BE49-F238E27FC236}">
                  <a16:creationId xmlns:a16="http://schemas.microsoft.com/office/drawing/2014/main" id="{9ED2FF73-54C0-449B-9672-8C0D00D825F6}"/>
                </a:ext>
              </a:extLst>
            </p:cNvPr>
            <p:cNvSpPr txBox="1">
              <a:spLocks/>
            </p:cNvSpPr>
            <p:nvPr/>
          </p:nvSpPr>
          <p:spPr>
            <a:xfrm>
              <a:off x="2348356" y="3126190"/>
              <a:ext cx="2817476" cy="396212"/>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sng"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Independent</a:t>
              </a:r>
            </a:p>
          </p:txBody>
        </p:sp>
        <p:sp>
          <p:nvSpPr>
            <p:cNvPr id="66" name="Title 1">
              <a:extLst>
                <a:ext uri="{FF2B5EF4-FFF2-40B4-BE49-F238E27FC236}">
                  <a16:creationId xmlns:a16="http://schemas.microsoft.com/office/drawing/2014/main" id="{9ED2FF73-54C0-449B-9672-8C0D00D825F6}"/>
                </a:ext>
              </a:extLst>
            </p:cNvPr>
            <p:cNvSpPr txBox="1">
              <a:spLocks/>
            </p:cNvSpPr>
            <p:nvPr/>
          </p:nvSpPr>
          <p:spPr>
            <a:xfrm>
              <a:off x="5578357" y="3134052"/>
              <a:ext cx="2817476" cy="396212"/>
            </a:xfrm>
            <a:prstGeom prst="rect">
              <a:avLst/>
            </a:prstGeom>
            <a:noFill/>
            <a:ln>
              <a:no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sng" strike="noStrike" kern="1200" cap="none" spc="0" normalizeH="0" baseline="0" noProof="0" dirty="0">
                  <a:ln>
                    <a:noFill/>
                  </a:ln>
                  <a:solidFill>
                    <a:srgbClr val="2D5986"/>
                  </a:solidFill>
                  <a:effectLst/>
                  <a:uLnTx/>
                  <a:uFillTx/>
                  <a:latin typeface="Helvetica" panose="020B0604020202020204" pitchFamily="34" charset="0"/>
                  <a:ea typeface="+mj-ea"/>
                  <a:cs typeface="Arial" panose="020B0604020202020204" pitchFamily="34" charset="0"/>
                </a:rPr>
                <a:t>Service Provider</a:t>
              </a:r>
            </a:p>
          </p:txBody>
        </p:sp>
        <p:sp>
          <p:nvSpPr>
            <p:cNvPr id="67" name="Rectangle 66"/>
            <p:cNvSpPr/>
            <p:nvPr/>
          </p:nvSpPr>
          <p:spPr>
            <a:xfrm>
              <a:off x="5481380" y="1381690"/>
              <a:ext cx="320667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t>Investment services only</a:t>
              </a:r>
            </a:p>
          </p:txBody>
        </p:sp>
        <p:sp>
          <p:nvSpPr>
            <p:cNvPr id="69" name="Rectangle 68"/>
            <p:cNvSpPr/>
            <p:nvPr/>
          </p:nvSpPr>
          <p:spPr>
            <a:xfrm>
              <a:off x="2325106" y="1169546"/>
              <a:ext cx="297521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altLang="en-US" sz="1400" b="0" i="0" u="none" strike="noStrike" kern="1200" cap="none" spc="0" normalizeH="0" baseline="0" noProof="0" dirty="0">
                  <a:ln>
                    <a:noFill/>
                  </a:ln>
                  <a:solidFill>
                    <a:srgbClr val="666666"/>
                  </a:solidFill>
                  <a:effectLst/>
                  <a:uLnTx/>
                  <a:uFillTx/>
                  <a:latin typeface="Helvetica" charset="0"/>
                  <a:ea typeface="Helvetica" charset="0"/>
                  <a:cs typeface="Helvetica" charset="0"/>
                </a:rPr>
              </a:br>
              <a: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t>Part of an institution - may be </a:t>
              </a:r>
              <a:b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br>
              <a: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t>branded or a department within the institution</a:t>
              </a:r>
            </a:p>
          </p:txBody>
        </p:sp>
        <p:sp>
          <p:nvSpPr>
            <p:cNvPr id="71" name="Rectangle 70"/>
            <p:cNvSpPr/>
            <p:nvPr/>
          </p:nvSpPr>
          <p:spPr>
            <a:xfrm>
              <a:off x="5507166" y="3461368"/>
              <a:ext cx="3114646"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t>Wide range of non-investment services such as accounting, legal, tax and trusts </a:t>
              </a:r>
            </a:p>
          </p:txBody>
        </p:sp>
        <p:sp>
          <p:nvSpPr>
            <p:cNvPr id="73" name="Rectangle 72"/>
            <p:cNvSpPr/>
            <p:nvPr/>
          </p:nvSpPr>
          <p:spPr>
            <a:xfrm>
              <a:off x="2297383" y="3444953"/>
              <a:ext cx="3041665"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666666"/>
                  </a:solidFill>
                  <a:effectLst/>
                  <a:uLnTx/>
                  <a:uFillTx/>
                  <a:latin typeface="Helvetica" charset="0"/>
                  <a:ea typeface="Helvetica" charset="0"/>
                  <a:cs typeface="Helvetica" charset="0"/>
                </a:rPr>
                <a:t>Full service MFO including investment services</a:t>
              </a:r>
            </a:p>
          </p:txBody>
        </p:sp>
      </p:grpSp>
    </p:spTree>
    <p:extLst>
      <p:ext uri="{BB962C8B-B14F-4D97-AF65-F5344CB8AC3E}">
        <p14:creationId xmlns:p14="http://schemas.microsoft.com/office/powerpoint/2010/main" val="527539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D5C1AB-7C9E-4482-B439-54F4635E1A05}"/>
              </a:ext>
            </a:extLst>
          </p:cNvPr>
          <p:cNvSpPr/>
          <p:nvPr/>
        </p:nvSpPr>
        <p:spPr>
          <a:xfrm>
            <a:off x="1550725" y="1110680"/>
            <a:ext cx="6624759" cy="445168"/>
          </a:xfrm>
          <a:prstGeom prst="rect">
            <a:avLst/>
          </a:prstGeom>
          <a:solidFill>
            <a:srgbClr val="468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3"/>
          <p:cNvSpPr>
            <a:spLocks noGrp="1"/>
          </p:cNvSpPr>
          <p:nvPr>
            <p:ph type="title" idx="4294967295"/>
          </p:nvPr>
        </p:nvSpPr>
        <p:spPr>
          <a:xfrm>
            <a:off x="1735537" y="1110680"/>
            <a:ext cx="1339320" cy="445168"/>
          </a:xfrm>
        </p:spPr>
        <p:txBody>
          <a:bodyPr>
            <a:normAutofit/>
          </a:bodyPr>
          <a:lstStyle/>
          <a:p>
            <a:r>
              <a:rPr lang="en-US" sz="1600" b="1" dirty="0">
                <a:solidFill>
                  <a:schemeClr val="bg1"/>
                </a:solidFill>
                <a:latin typeface="Helvetica" charset="0"/>
                <a:ea typeface="Helvetica" charset="0"/>
                <a:cs typeface="Helvetica" charset="0"/>
              </a:rPr>
              <a:t>Strengths</a:t>
            </a:r>
          </a:p>
        </p:txBody>
      </p:sp>
      <p:sp>
        <p:nvSpPr>
          <p:cNvPr id="18" name="Title 3">
            <a:extLst>
              <a:ext uri="{FF2B5EF4-FFF2-40B4-BE49-F238E27FC236}">
                <a16:creationId xmlns:a16="http://schemas.microsoft.com/office/drawing/2014/main" id="{D438C171-9EAF-4351-9080-7F642138E11A}"/>
              </a:ext>
            </a:extLst>
          </p:cNvPr>
          <p:cNvSpPr txBox="1">
            <a:spLocks/>
          </p:cNvSpPr>
          <p:nvPr/>
        </p:nvSpPr>
        <p:spPr>
          <a:xfrm>
            <a:off x="5277558" y="1110680"/>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Weakness</a:t>
            </a:r>
          </a:p>
        </p:txBody>
      </p:sp>
      <p:sp>
        <p:nvSpPr>
          <p:cNvPr id="19" name="Rectangle 18">
            <a:extLst>
              <a:ext uri="{FF2B5EF4-FFF2-40B4-BE49-F238E27FC236}">
                <a16:creationId xmlns:a16="http://schemas.microsoft.com/office/drawing/2014/main" id="{06D53F65-2416-4DC1-84BA-A88F6BCEAEF7}"/>
              </a:ext>
            </a:extLst>
          </p:cNvPr>
          <p:cNvSpPr/>
          <p:nvPr/>
        </p:nvSpPr>
        <p:spPr>
          <a:xfrm>
            <a:off x="1554060" y="3169904"/>
            <a:ext cx="6624759" cy="445168"/>
          </a:xfrm>
          <a:prstGeom prst="rect">
            <a:avLst/>
          </a:prstGeom>
          <a:solidFill>
            <a:srgbClr val="468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le 3">
            <a:extLst>
              <a:ext uri="{FF2B5EF4-FFF2-40B4-BE49-F238E27FC236}">
                <a16:creationId xmlns:a16="http://schemas.microsoft.com/office/drawing/2014/main" id="{1C287FB4-EA59-413E-8752-00B67A75B7C3}"/>
              </a:ext>
            </a:extLst>
          </p:cNvPr>
          <p:cNvSpPr txBox="1">
            <a:spLocks/>
          </p:cNvSpPr>
          <p:nvPr/>
        </p:nvSpPr>
        <p:spPr>
          <a:xfrm>
            <a:off x="1735536" y="3181514"/>
            <a:ext cx="1905295"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Opportunities</a:t>
            </a:r>
          </a:p>
        </p:txBody>
      </p:sp>
      <p:sp>
        <p:nvSpPr>
          <p:cNvPr id="21" name="Title 3">
            <a:extLst>
              <a:ext uri="{FF2B5EF4-FFF2-40B4-BE49-F238E27FC236}">
                <a16:creationId xmlns:a16="http://schemas.microsoft.com/office/drawing/2014/main" id="{7D0842A3-79BE-44F0-8FE6-8C76AAC0AD18}"/>
              </a:ext>
            </a:extLst>
          </p:cNvPr>
          <p:cNvSpPr txBox="1">
            <a:spLocks/>
          </p:cNvSpPr>
          <p:nvPr/>
        </p:nvSpPr>
        <p:spPr>
          <a:xfrm>
            <a:off x="5279189" y="3181514"/>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Threats</a:t>
            </a:r>
          </a:p>
        </p:txBody>
      </p:sp>
      <p:sp>
        <p:nvSpPr>
          <p:cNvPr id="55" name="Slide Number Placeholder 2">
            <a:extLst>
              <a:ext uri="{FF2B5EF4-FFF2-40B4-BE49-F238E27FC236}">
                <a16:creationId xmlns:a16="http://schemas.microsoft.com/office/drawing/2014/main" id="{AC983D93-3716-4BC2-8582-4041B4F5491A}"/>
              </a:ext>
            </a:extLst>
          </p:cNvPr>
          <p:cNvSpPr>
            <a:spLocks noGrp="1"/>
          </p:cNvSpPr>
          <p:nvPr>
            <p:ph type="sldNum" sz="quarter" idx="12"/>
          </p:nvPr>
        </p:nvSpPr>
        <p:spPr>
          <a:xfrm>
            <a:off x="8066328" y="6356351"/>
            <a:ext cx="44902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effectLst/>
              <a:uLnTx/>
              <a:uFillTx/>
            </a:endParaRPr>
          </a:p>
        </p:txBody>
      </p:sp>
      <p:sp>
        <p:nvSpPr>
          <p:cNvPr id="35" name="Title 3">
            <a:extLst>
              <a:ext uri="{FF2B5EF4-FFF2-40B4-BE49-F238E27FC236}">
                <a16:creationId xmlns:a16="http://schemas.microsoft.com/office/drawing/2014/main" id="{E6636CE4-F107-46EB-82DE-07395C21B7A3}"/>
              </a:ext>
            </a:extLst>
          </p:cNvPr>
          <p:cNvSpPr txBox="1">
            <a:spLocks/>
          </p:cNvSpPr>
          <p:nvPr/>
        </p:nvSpPr>
        <p:spPr>
          <a:xfrm>
            <a:off x="1798596" y="1372172"/>
            <a:ext cx="3409095"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Scale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Comprehensive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Streamlined and efficient integration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Breadth of resources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Top talent and retention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Centralized data management</a:t>
            </a:r>
          </a:p>
        </p:txBody>
      </p:sp>
      <p:sp>
        <p:nvSpPr>
          <p:cNvPr id="36" name="Title 3">
            <a:extLst>
              <a:ext uri="{FF2B5EF4-FFF2-40B4-BE49-F238E27FC236}">
                <a16:creationId xmlns:a16="http://schemas.microsoft.com/office/drawing/2014/main" id="{E59A1FB6-F2B1-4426-8C3F-9929279C7C48}"/>
              </a:ext>
            </a:extLst>
          </p:cNvPr>
          <p:cNvSpPr txBox="1">
            <a:spLocks/>
          </p:cNvSpPr>
          <p:nvPr/>
        </p:nvSpPr>
        <p:spPr>
          <a:xfrm>
            <a:off x="1749597" y="3602749"/>
            <a:ext cx="3399064" cy="140421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More for less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Learning curve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Open architecture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“One-stop shop”</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Sharing costs for specialty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investment managers, products,   and research</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Thought leadership and innovation</a:t>
            </a:r>
          </a:p>
        </p:txBody>
      </p:sp>
      <p:sp>
        <p:nvSpPr>
          <p:cNvPr id="37" name="Title 3">
            <a:extLst>
              <a:ext uri="{FF2B5EF4-FFF2-40B4-BE49-F238E27FC236}">
                <a16:creationId xmlns:a16="http://schemas.microsoft.com/office/drawing/2014/main" id="{956D090D-3DB4-4306-8B17-6C8F75A945D0}"/>
              </a:ext>
            </a:extLst>
          </p:cNvPr>
          <p:cNvSpPr txBox="1">
            <a:spLocks/>
          </p:cNvSpPr>
          <p:nvPr/>
        </p:nvSpPr>
        <p:spPr>
          <a:xfrm>
            <a:off x="5283218" y="1565488"/>
            <a:ext cx="2783110" cy="107431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Client/Advisor load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Institutionalize service offering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products and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Group-think</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Customization or personalization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Bureaucracy</a:t>
            </a:r>
          </a:p>
        </p:txBody>
      </p:sp>
      <p:sp>
        <p:nvSpPr>
          <p:cNvPr id="38" name="Title 3">
            <a:extLst>
              <a:ext uri="{FF2B5EF4-FFF2-40B4-BE49-F238E27FC236}">
                <a16:creationId xmlns:a16="http://schemas.microsoft.com/office/drawing/2014/main" id="{B2850DD3-4E15-4A1A-9E96-E9D268CFA92E}"/>
              </a:ext>
            </a:extLst>
          </p:cNvPr>
          <p:cNvSpPr txBox="1">
            <a:spLocks/>
          </p:cNvSpPr>
          <p:nvPr/>
        </p:nvSpPr>
        <p:spPr>
          <a:xfrm>
            <a:off x="5248350" y="3584435"/>
            <a:ext cx="2972665" cy="12484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Getting too </a:t>
            </a:r>
            <a:r>
              <a:rPr lang="en-US" sz="1300" dirty="0">
                <a:solidFill>
                  <a:srgbClr val="A5A5A5">
                    <a:lumMod val="50000"/>
                  </a:srgbClr>
                </a:solidFill>
                <a:latin typeface="Helvetica" charset="0"/>
                <a:ea typeface="Helvetica" charset="0"/>
                <a:cs typeface="Helvetica" charset="0"/>
              </a:rPr>
              <a:t>b</a:t>
            </a:r>
            <a:r>
              <a:rPr kumimoji="0" lang="en-US" sz="1300" b="0" i="0" u="none" strike="noStrike" kern="1200" cap="none" spc="0" normalizeH="0" baseline="0" noProof="0" dirty="0" err="1">
                <a:ln>
                  <a:noFill/>
                </a:ln>
                <a:solidFill>
                  <a:srgbClr val="A5A5A5">
                    <a:lumMod val="50000"/>
                  </a:srgbClr>
                </a:solidFill>
                <a:effectLst/>
                <a:uLnTx/>
                <a:uFillTx/>
                <a:latin typeface="Helvetica" charset="0"/>
                <a:ea typeface="Helvetica" charset="0"/>
                <a:cs typeface="Helvetica" charset="0"/>
              </a:rPr>
              <a:t>ig</a:t>
            </a: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 too fast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Maintaining close relationships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Overpromising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Talent retention and turnover</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Ownership and leadership alignment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Corporate culture</a:t>
            </a:r>
          </a:p>
        </p:txBody>
      </p:sp>
      <p:sp>
        <p:nvSpPr>
          <p:cNvPr id="40" name="Title 3">
            <a:extLst>
              <a:ext uri="{FF2B5EF4-FFF2-40B4-BE49-F238E27FC236}">
                <a16:creationId xmlns:a16="http://schemas.microsoft.com/office/drawing/2014/main" id="{8670FE9C-1D85-431A-BE47-65A437FE5DE1}"/>
              </a:ext>
            </a:extLst>
          </p:cNvPr>
          <p:cNvSpPr txBox="1">
            <a:spLocks/>
          </p:cNvSpPr>
          <p:nvPr/>
        </p:nvSpPr>
        <p:spPr>
          <a:xfrm>
            <a:off x="1734093" y="742227"/>
            <a:ext cx="6258022" cy="4451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684C2"/>
                </a:solidFill>
                <a:effectLst/>
                <a:uLnTx/>
                <a:uFillTx/>
                <a:latin typeface="Helvetica" charset="0"/>
                <a:ea typeface="Helvetica" charset="0"/>
                <a:cs typeface="Helvetica" charset="0"/>
              </a:rPr>
              <a:t>Multi-Family Office SWOT Analysis</a:t>
            </a:r>
          </a:p>
        </p:txBody>
      </p:sp>
      <p:sp>
        <p:nvSpPr>
          <p:cNvPr id="34" name="TextBox 33"/>
          <p:cNvSpPr txBox="1"/>
          <p:nvPr/>
        </p:nvSpPr>
        <p:spPr>
          <a:xfrm>
            <a:off x="171155" y="5165585"/>
            <a:ext cx="7161298" cy="215444"/>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ea typeface="Helvetica" charset="0"/>
                <a:cs typeface="Helvetica" charset="0"/>
              </a:rPr>
              <a:t>Source: Rosplock, K., </a:t>
            </a:r>
            <a:r>
              <a:rPr kumimoji="0" lang="en-US" sz="800" b="0" i="1" u="none" strike="noStrike" kern="1200" cap="none" spc="0" normalizeH="0" baseline="0" noProof="0" dirty="0">
                <a:ln>
                  <a:noFill/>
                </a:ln>
                <a:solidFill>
                  <a:srgbClr val="7F7F7F"/>
                </a:solidFill>
                <a:effectLst/>
                <a:uLnTx/>
                <a:uFillTx/>
                <a:ea typeface="Helvetica" charset="0"/>
                <a:cs typeface="Helvetica" charset="0"/>
              </a:rPr>
              <a:t>The Complete Family Office Handbook: A Guide For Affluent Families And The Advisors Who Serve Them</a:t>
            </a:r>
            <a:r>
              <a:rPr kumimoji="0" lang="en-US" sz="800" b="0" i="0" u="none" strike="noStrike" kern="1200" cap="none" spc="0" normalizeH="0" baseline="0" noProof="0" dirty="0">
                <a:ln>
                  <a:noFill/>
                </a:ln>
                <a:solidFill>
                  <a:srgbClr val="7F7F7F"/>
                </a:solidFill>
                <a:effectLst/>
                <a:uLnTx/>
                <a:uFillTx/>
                <a:ea typeface="Helvetica" charset="0"/>
                <a:cs typeface="Helvetica" charset="0"/>
              </a:rPr>
              <a:t>, 2014, page 56</a:t>
            </a:r>
          </a:p>
        </p:txBody>
      </p:sp>
      <p:sp>
        <p:nvSpPr>
          <p:cNvPr id="17" name="Title 3">
            <a:extLst>
              <a:ext uri="{FF2B5EF4-FFF2-40B4-BE49-F238E27FC236}">
                <a16:creationId xmlns:a16="http://schemas.microsoft.com/office/drawing/2014/main" id="{044444A5-2AAC-4829-9A4C-CFF1768DA5D4}"/>
              </a:ext>
            </a:extLst>
          </p:cNvPr>
          <p:cNvSpPr txBox="1">
            <a:spLocks/>
          </p:cNvSpPr>
          <p:nvPr/>
        </p:nvSpPr>
        <p:spPr>
          <a:xfrm>
            <a:off x="533400" y="123465"/>
            <a:ext cx="8251375" cy="65863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400" b="1" kern="1200" baseline="0">
                <a:solidFill>
                  <a:srgbClr val="2D5986"/>
                </a:solidFill>
                <a:latin typeface="Helvetica" charset="0"/>
                <a:ea typeface="Helvetica" charset="0"/>
                <a:cs typeface="Helvetica" charset="0"/>
              </a:defRPr>
            </a:lvl1pPr>
          </a:lstStyle>
          <a:p>
            <a:pPr>
              <a:lnSpc>
                <a:spcPct val="100000"/>
              </a:lnSpc>
            </a:pPr>
            <a:r>
              <a:rPr lang="en-US" sz="2000" dirty="0"/>
              <a:t>Strengths, Weaknesses, Opportunities &amp; Threats Analysis (SWOT)</a:t>
            </a:r>
          </a:p>
        </p:txBody>
      </p:sp>
    </p:spTree>
    <p:extLst>
      <p:ext uri="{BB962C8B-B14F-4D97-AF65-F5344CB8AC3E}">
        <p14:creationId xmlns:p14="http://schemas.microsoft.com/office/powerpoint/2010/main" val="414141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F325AB5-CBD0-481B-9545-6E786730B4AA}"/>
              </a:ext>
            </a:extLst>
          </p:cNvPr>
          <p:cNvSpPr>
            <a:spLocks noGrp="1" noRot="1" noMove="1" noResize="1" noEditPoints="1" noAdjustHandles="1" noChangeArrowheads="1" noChangeShapeType="1"/>
          </p:cNvSpPr>
          <p:nvPr>
            <p:ph type="title"/>
          </p:nvPr>
        </p:nvSpPr>
        <p:spPr/>
        <p:txBody>
          <a:bodyPr/>
          <a:lstStyle/>
          <a:p>
            <a:r>
              <a:rPr lang="en-US" dirty="0"/>
              <a:t>TO BUILD OR TO BUY</a:t>
            </a:r>
          </a:p>
        </p:txBody>
      </p:sp>
      <p:sp>
        <p:nvSpPr>
          <p:cNvPr id="9" name="Content Placeholder 8">
            <a:extLst>
              <a:ext uri="{FF2B5EF4-FFF2-40B4-BE49-F238E27FC236}">
                <a16:creationId xmlns:a16="http://schemas.microsoft.com/office/drawing/2014/main" id="{A6E05AF5-B608-425B-9B25-CCA41B46A295}"/>
              </a:ext>
            </a:extLst>
          </p:cNvPr>
          <p:cNvSpPr>
            <a:spLocks noGrp="1" noRot="1" noMove="1" noResize="1" noEditPoints="1" noAdjustHandles="1" noChangeArrowheads="1" noChangeShapeType="1"/>
          </p:cNvSpPr>
          <p:nvPr>
            <p:ph idx="1"/>
          </p:nvPr>
        </p:nvSpPr>
        <p:spPr>
          <a:solidFill>
            <a:srgbClr val="336699"/>
          </a:solidFill>
        </p:spPr>
        <p:txBody>
          <a:bodyPr/>
          <a:lstStyle/>
          <a:p>
            <a:r>
              <a:rPr lang="en-US" dirty="0">
                <a:solidFill>
                  <a:schemeClr val="bg1"/>
                </a:solidFill>
              </a:rPr>
              <a:t>PROS BUILD</a:t>
            </a:r>
          </a:p>
        </p:txBody>
      </p:sp>
      <p:sp>
        <p:nvSpPr>
          <p:cNvPr id="2" name="Slide Number Placeholder 1">
            <a:extLst>
              <a:ext uri="{FF2B5EF4-FFF2-40B4-BE49-F238E27FC236}">
                <a16:creationId xmlns:a16="http://schemas.microsoft.com/office/drawing/2014/main" id="{5C92275A-EF93-4BF9-92CF-D0ED37791D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7F7F7F"/>
              </a:solidFill>
              <a:effectLst/>
              <a:uLnTx/>
              <a:uFillTx/>
              <a:latin typeface="Arial"/>
              <a:ea typeface="+mn-ea"/>
              <a:cs typeface="Helvetica" panose="020B0604020202020204" pitchFamily="34" charset="0"/>
            </a:endParaRPr>
          </a:p>
        </p:txBody>
      </p:sp>
      <p:sp>
        <p:nvSpPr>
          <p:cNvPr id="8" name="Text Placeholder 7">
            <a:extLst>
              <a:ext uri="{FF2B5EF4-FFF2-40B4-BE49-F238E27FC236}">
                <a16:creationId xmlns:a16="http://schemas.microsoft.com/office/drawing/2014/main" id="{0759705B-468A-4F71-808E-463265BFE02D}"/>
              </a:ext>
            </a:extLst>
          </p:cNvPr>
          <p:cNvSpPr>
            <a:spLocks noGrp="1"/>
          </p:cNvSpPr>
          <p:nvPr>
            <p:ph type="body" sz="quarter" idx="15"/>
          </p:nvPr>
        </p:nvSpPr>
        <p:spPr/>
        <p:txBody>
          <a:bodyPr>
            <a:normAutofit lnSpcReduction="10000"/>
          </a:bodyPr>
          <a:lstStyle/>
          <a:p>
            <a:r>
              <a:rPr lang="en-US" dirty="0"/>
              <a:t>INSOURCE VS OUTSOURCE</a:t>
            </a:r>
          </a:p>
        </p:txBody>
      </p:sp>
      <p:sp>
        <p:nvSpPr>
          <p:cNvPr id="17" name="Text Placeholder 16">
            <a:extLst>
              <a:ext uri="{FF2B5EF4-FFF2-40B4-BE49-F238E27FC236}">
                <a16:creationId xmlns:a16="http://schemas.microsoft.com/office/drawing/2014/main" id="{11101F99-C3DE-4486-9A59-2767F9C57501}"/>
              </a:ext>
            </a:extLst>
          </p:cNvPr>
          <p:cNvSpPr>
            <a:spLocks noGrp="1" noRot="1" noMove="1" noResize="1" noEditPoints="1" noAdjustHandles="1" noChangeArrowheads="1" noChangeShapeType="1"/>
          </p:cNvSpPr>
          <p:nvPr>
            <p:ph type="body" sz="quarter" idx="28"/>
          </p:nvPr>
        </p:nvSpPr>
        <p:spPr>
          <a:xfrm>
            <a:off x="5562600" y="1219201"/>
            <a:ext cx="2952750" cy="1915886"/>
          </a:xfrm>
        </p:spPr>
        <p:txBody>
          <a:bodyPr>
            <a:noAutofit/>
          </a:bodyPr>
          <a:lstStyle/>
          <a:p>
            <a:r>
              <a:rPr lang="en-US" sz="1200" dirty="0"/>
              <a:t>Specialized, top-notch personnel</a:t>
            </a:r>
          </a:p>
          <a:p>
            <a:r>
              <a:rPr lang="en-US" sz="1200" dirty="0"/>
              <a:t>Access to shared technology, techniques, or tools that might not be affordable or feasible on own</a:t>
            </a:r>
          </a:p>
          <a:p>
            <a:r>
              <a:rPr lang="en-US" sz="1200" dirty="0"/>
              <a:t>Client best practice knowledge  applied to guide the family</a:t>
            </a:r>
          </a:p>
          <a:p>
            <a:r>
              <a:rPr lang="en-US" sz="1200" dirty="0"/>
              <a:t>Cleary-defined scope of services</a:t>
            </a:r>
          </a:p>
        </p:txBody>
      </p:sp>
      <p:sp>
        <p:nvSpPr>
          <p:cNvPr id="19" name="Text Placeholder 18">
            <a:extLst>
              <a:ext uri="{FF2B5EF4-FFF2-40B4-BE49-F238E27FC236}">
                <a16:creationId xmlns:a16="http://schemas.microsoft.com/office/drawing/2014/main" id="{5553FE11-11BC-4AA3-89A6-69CDDB66C30D}"/>
              </a:ext>
            </a:extLst>
          </p:cNvPr>
          <p:cNvSpPr>
            <a:spLocks noGrp="1" noRot="1" noMove="1" noResize="1" noEditPoints="1" noAdjustHandles="1" noChangeArrowheads="1" noChangeShapeType="1"/>
          </p:cNvSpPr>
          <p:nvPr>
            <p:ph type="body" sz="quarter" idx="34"/>
          </p:nvPr>
        </p:nvSpPr>
        <p:spPr>
          <a:xfrm>
            <a:off x="5646964" y="3581399"/>
            <a:ext cx="2868386" cy="1828800"/>
          </a:xfrm>
        </p:spPr>
        <p:txBody>
          <a:bodyPr>
            <a:noAutofit/>
          </a:bodyPr>
          <a:lstStyle/>
          <a:p>
            <a:pPr>
              <a:spcBef>
                <a:spcPts val="300"/>
              </a:spcBef>
            </a:pPr>
            <a:r>
              <a:rPr lang="en-US" sz="1200" dirty="0"/>
              <a:t>Higher turnover </a:t>
            </a:r>
          </a:p>
          <a:p>
            <a:pPr>
              <a:spcBef>
                <a:spcPts val="300"/>
              </a:spcBef>
            </a:pPr>
            <a:r>
              <a:rPr lang="en-US" sz="1200" dirty="0"/>
              <a:t>Outsourced staffing costs may be higher</a:t>
            </a:r>
          </a:p>
          <a:p>
            <a:pPr>
              <a:spcBef>
                <a:spcPts val="300"/>
              </a:spcBef>
            </a:pPr>
            <a:r>
              <a:rPr lang="en-US" sz="1200" dirty="0"/>
              <a:t>Family may be pressured to use the operators’ preferred methods</a:t>
            </a:r>
          </a:p>
          <a:p>
            <a:pPr>
              <a:spcBef>
                <a:spcPts val="300"/>
              </a:spcBef>
            </a:pPr>
            <a:r>
              <a:rPr lang="en-US" sz="1200" dirty="0"/>
              <a:t>Outsourced professionals may feel less accountable or committed</a:t>
            </a:r>
          </a:p>
          <a:p>
            <a:pPr>
              <a:spcBef>
                <a:spcPts val="300"/>
              </a:spcBef>
            </a:pPr>
            <a:r>
              <a:rPr lang="en-US" sz="1200" dirty="0"/>
              <a:t>Rollups or changes in ownership</a:t>
            </a:r>
          </a:p>
        </p:txBody>
      </p:sp>
      <p:sp>
        <p:nvSpPr>
          <p:cNvPr id="20" name="Content Placeholder 19">
            <a:extLst>
              <a:ext uri="{FF2B5EF4-FFF2-40B4-BE49-F238E27FC236}">
                <a16:creationId xmlns:a16="http://schemas.microsoft.com/office/drawing/2014/main" id="{DEA8AE99-6048-4377-AAE9-D4A704AAEF38}"/>
              </a:ext>
            </a:extLst>
          </p:cNvPr>
          <p:cNvSpPr>
            <a:spLocks noGrp="1" noRot="1" noMove="1" noResize="1" noEditPoints="1" noAdjustHandles="1" noChangeArrowheads="1" noChangeShapeType="1"/>
          </p:cNvSpPr>
          <p:nvPr>
            <p:ph idx="38"/>
          </p:nvPr>
        </p:nvSpPr>
        <p:spPr>
          <a:solidFill>
            <a:srgbClr val="B1CBE5"/>
          </a:solidFill>
        </p:spPr>
        <p:txBody>
          <a:bodyPr/>
          <a:lstStyle/>
          <a:p>
            <a:r>
              <a:rPr lang="en-US" dirty="0">
                <a:solidFill>
                  <a:schemeClr val="bg1"/>
                </a:solidFill>
              </a:rPr>
              <a:t>CONS BUY</a:t>
            </a:r>
          </a:p>
        </p:txBody>
      </p:sp>
      <p:sp>
        <p:nvSpPr>
          <p:cNvPr id="21" name="Text Placeholder 20">
            <a:extLst>
              <a:ext uri="{FF2B5EF4-FFF2-40B4-BE49-F238E27FC236}">
                <a16:creationId xmlns:a16="http://schemas.microsoft.com/office/drawing/2014/main" id="{252F28D9-9B00-45B9-A583-82B05D677C49}"/>
              </a:ext>
            </a:extLst>
          </p:cNvPr>
          <p:cNvSpPr>
            <a:spLocks noGrp="1" noRot="1" noMove="1" noResize="1" noEditPoints="1" noAdjustHandles="1" noChangeArrowheads="1" noChangeShapeType="1"/>
          </p:cNvSpPr>
          <p:nvPr>
            <p:ph type="body" sz="quarter" idx="39"/>
          </p:nvPr>
        </p:nvSpPr>
        <p:spPr>
          <a:xfrm>
            <a:off x="2658836" y="3581399"/>
            <a:ext cx="2819400" cy="1828800"/>
          </a:xfrm>
        </p:spPr>
        <p:txBody>
          <a:bodyPr>
            <a:normAutofit fontScale="77500" lnSpcReduction="20000"/>
          </a:bodyPr>
          <a:lstStyle/>
          <a:p>
            <a:r>
              <a:rPr lang="en-US" dirty="0"/>
              <a:t>Less agile in building capacity or downsizing</a:t>
            </a:r>
          </a:p>
          <a:p>
            <a:r>
              <a:rPr lang="en-US" dirty="0"/>
              <a:t>Steep learning curves or resistance to change by staff</a:t>
            </a:r>
          </a:p>
          <a:p>
            <a:r>
              <a:rPr lang="en-US" dirty="0"/>
              <a:t>Keeping current with technology and skills can be challenging - systems, financial investments, accounting, tax</a:t>
            </a:r>
          </a:p>
          <a:p>
            <a:r>
              <a:rPr lang="en-US" dirty="0"/>
              <a:t>Updating and maintaining</a:t>
            </a:r>
          </a:p>
          <a:p>
            <a:endParaRPr lang="en-US" dirty="0"/>
          </a:p>
        </p:txBody>
      </p:sp>
      <p:sp>
        <p:nvSpPr>
          <p:cNvPr id="22" name="Content Placeholder 21">
            <a:extLst>
              <a:ext uri="{FF2B5EF4-FFF2-40B4-BE49-F238E27FC236}">
                <a16:creationId xmlns:a16="http://schemas.microsoft.com/office/drawing/2014/main" id="{140A03D5-78D6-4EB9-A579-5C55868ED52D}"/>
              </a:ext>
            </a:extLst>
          </p:cNvPr>
          <p:cNvSpPr>
            <a:spLocks noGrp="1" noRot="1" noMove="1" noResize="1" noEditPoints="1" noAdjustHandles="1" noChangeArrowheads="1" noChangeShapeType="1"/>
          </p:cNvSpPr>
          <p:nvPr>
            <p:ph idx="40"/>
          </p:nvPr>
        </p:nvSpPr>
        <p:spPr>
          <a:xfrm>
            <a:off x="5638800" y="838201"/>
            <a:ext cx="2819400" cy="380999"/>
          </a:xfrm>
          <a:solidFill>
            <a:srgbClr val="B1CBE5"/>
          </a:solidFill>
        </p:spPr>
        <p:txBody>
          <a:bodyPr/>
          <a:lstStyle/>
          <a:p>
            <a:r>
              <a:rPr lang="en-US" dirty="0">
                <a:solidFill>
                  <a:schemeClr val="bg1"/>
                </a:solidFill>
              </a:rPr>
              <a:t>PROS BUY</a:t>
            </a:r>
          </a:p>
        </p:txBody>
      </p:sp>
      <p:sp>
        <p:nvSpPr>
          <p:cNvPr id="23" name="Text Placeholder 22">
            <a:extLst>
              <a:ext uri="{FF2B5EF4-FFF2-40B4-BE49-F238E27FC236}">
                <a16:creationId xmlns:a16="http://schemas.microsoft.com/office/drawing/2014/main" id="{B0216B4C-3225-47B6-B9DD-BED582FFFEB4}"/>
              </a:ext>
            </a:extLst>
          </p:cNvPr>
          <p:cNvSpPr>
            <a:spLocks noGrp="1" noRot="1" noMove="1" noResize="1" noEditPoints="1" noAdjustHandles="1" noChangeArrowheads="1" noChangeShapeType="1"/>
          </p:cNvSpPr>
          <p:nvPr>
            <p:ph type="body" sz="quarter" idx="41"/>
          </p:nvPr>
        </p:nvSpPr>
        <p:spPr>
          <a:xfrm>
            <a:off x="2667000" y="1192934"/>
            <a:ext cx="2895600" cy="2007466"/>
          </a:xfrm>
        </p:spPr>
        <p:txBody>
          <a:bodyPr>
            <a:noAutofit/>
          </a:bodyPr>
          <a:lstStyle/>
          <a:p>
            <a:pPr>
              <a:spcBef>
                <a:spcPts val="300"/>
              </a:spcBef>
            </a:pPr>
            <a:r>
              <a:rPr lang="en-US" sz="1200" dirty="0"/>
              <a:t>Highest level of privacy and confidentiality</a:t>
            </a:r>
          </a:p>
          <a:p>
            <a:pPr>
              <a:spcBef>
                <a:spcPts val="300"/>
              </a:spcBef>
            </a:pPr>
            <a:r>
              <a:rPr lang="en-US" sz="1200" dirty="0"/>
              <a:t>Long-term personnel retention</a:t>
            </a:r>
          </a:p>
          <a:p>
            <a:pPr>
              <a:spcBef>
                <a:spcPts val="300"/>
              </a:spcBef>
            </a:pPr>
            <a:r>
              <a:rPr lang="en-US" sz="1200" dirty="0"/>
              <a:t>Personnel with insider knowledge </a:t>
            </a:r>
          </a:p>
          <a:p>
            <a:pPr>
              <a:spcBef>
                <a:spcPts val="300"/>
              </a:spcBef>
            </a:pPr>
            <a:r>
              <a:rPr lang="en-US" sz="1200" dirty="0"/>
              <a:t>Systems, policies, and procedures customized to family’s needs</a:t>
            </a:r>
          </a:p>
          <a:p>
            <a:pPr>
              <a:spcBef>
                <a:spcPts val="300"/>
              </a:spcBef>
            </a:pPr>
            <a:r>
              <a:rPr lang="en-US" sz="1200" dirty="0"/>
              <a:t>Greatest opportunity for hands-on family involvement</a:t>
            </a:r>
          </a:p>
        </p:txBody>
      </p:sp>
      <p:sp>
        <p:nvSpPr>
          <p:cNvPr id="6" name="Content Placeholder 5">
            <a:extLst>
              <a:ext uri="{FF2B5EF4-FFF2-40B4-BE49-F238E27FC236}">
                <a16:creationId xmlns:a16="http://schemas.microsoft.com/office/drawing/2014/main" id="{7A237390-4D3A-4F2C-B2F7-992B8E96986B}"/>
              </a:ext>
            </a:extLst>
          </p:cNvPr>
          <p:cNvSpPr>
            <a:spLocks noGrp="1" noRot="1" noMove="1" noResize="1" noEditPoints="1" noAdjustHandles="1" noChangeArrowheads="1" noChangeShapeType="1"/>
          </p:cNvSpPr>
          <p:nvPr>
            <p:ph idx="33"/>
          </p:nvPr>
        </p:nvSpPr>
        <p:spPr>
          <a:solidFill>
            <a:srgbClr val="336699"/>
          </a:solidFill>
        </p:spPr>
        <p:txBody>
          <a:bodyPr/>
          <a:lstStyle/>
          <a:p>
            <a:r>
              <a:rPr lang="en-US" dirty="0">
                <a:solidFill>
                  <a:schemeClr val="bg1"/>
                </a:solidFill>
              </a:rPr>
              <a:t>CONS BUILD</a:t>
            </a:r>
          </a:p>
        </p:txBody>
      </p:sp>
    </p:spTree>
    <p:extLst>
      <p:ext uri="{BB962C8B-B14F-4D97-AF65-F5344CB8AC3E}">
        <p14:creationId xmlns:p14="http://schemas.microsoft.com/office/powerpoint/2010/main" val="695079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CEBC-CE73-40FE-A8F7-ED0E9E735CCF}"/>
              </a:ext>
            </a:extLst>
          </p:cNvPr>
          <p:cNvSpPr>
            <a:spLocks noGrp="1"/>
          </p:cNvSpPr>
          <p:nvPr>
            <p:ph type="title"/>
          </p:nvPr>
        </p:nvSpPr>
        <p:spPr>
          <a:xfrm>
            <a:off x="628650" y="260022"/>
            <a:ext cx="7886700" cy="1325563"/>
          </a:xfrm>
        </p:spPr>
        <p:txBody>
          <a:bodyPr>
            <a:normAutofit/>
          </a:bodyPr>
          <a:lstStyle/>
          <a:p>
            <a:r>
              <a:rPr lang="en-US" sz="2200" dirty="0"/>
              <a:t>Three Approaches to Outsourced Family Office Pricing</a:t>
            </a:r>
          </a:p>
        </p:txBody>
      </p:sp>
      <p:graphicFrame>
        <p:nvGraphicFramePr>
          <p:cNvPr id="4" name="Table 4">
            <a:extLst>
              <a:ext uri="{FF2B5EF4-FFF2-40B4-BE49-F238E27FC236}">
                <a16:creationId xmlns:a16="http://schemas.microsoft.com/office/drawing/2014/main" id="{EB2984F7-BDFD-6DAE-DD79-5704297EF4C8}"/>
              </a:ext>
            </a:extLst>
          </p:cNvPr>
          <p:cNvGraphicFramePr>
            <a:graphicFrameLocks noGrp="1"/>
          </p:cNvGraphicFramePr>
          <p:nvPr>
            <p:ph idx="1"/>
          </p:nvPr>
        </p:nvGraphicFramePr>
        <p:xfrm>
          <a:off x="628650" y="1282065"/>
          <a:ext cx="7886700" cy="37541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324210330"/>
                    </a:ext>
                  </a:extLst>
                </a:gridCol>
                <a:gridCol w="2628900">
                  <a:extLst>
                    <a:ext uri="{9D8B030D-6E8A-4147-A177-3AD203B41FA5}">
                      <a16:colId xmlns:a16="http://schemas.microsoft.com/office/drawing/2014/main" val="618038475"/>
                    </a:ext>
                  </a:extLst>
                </a:gridCol>
                <a:gridCol w="2628900">
                  <a:extLst>
                    <a:ext uri="{9D8B030D-6E8A-4147-A177-3AD203B41FA5}">
                      <a16:colId xmlns:a16="http://schemas.microsoft.com/office/drawing/2014/main" val="3908624859"/>
                    </a:ext>
                  </a:extLst>
                </a:gridCol>
              </a:tblGrid>
              <a:tr h="370840">
                <a:tc>
                  <a:txBody>
                    <a:bodyPr/>
                    <a:lstStyle/>
                    <a:p>
                      <a:r>
                        <a:rPr lang="en-US" dirty="0"/>
                        <a:t> Fee Only</a:t>
                      </a:r>
                    </a:p>
                  </a:txBody>
                  <a:tcPr>
                    <a:solidFill>
                      <a:srgbClr val="2D5986"/>
                    </a:solidFill>
                  </a:tcPr>
                </a:tc>
                <a:tc>
                  <a:txBody>
                    <a:bodyPr/>
                    <a:lstStyle/>
                    <a:p>
                      <a:r>
                        <a:rPr lang="en-US" dirty="0"/>
                        <a:t>AUM/AUA %</a:t>
                      </a:r>
                    </a:p>
                  </a:txBody>
                  <a:tcPr>
                    <a:solidFill>
                      <a:srgbClr val="2D5986"/>
                    </a:solidFill>
                  </a:tcPr>
                </a:tc>
                <a:tc>
                  <a:txBody>
                    <a:bodyPr/>
                    <a:lstStyle/>
                    <a:p>
                      <a:r>
                        <a:rPr lang="en-US" dirty="0"/>
                        <a:t> Hybrid Fee Structure</a:t>
                      </a:r>
                    </a:p>
                  </a:txBody>
                  <a:tcPr>
                    <a:solidFill>
                      <a:srgbClr val="2D5986"/>
                    </a:solidFill>
                  </a:tcPr>
                </a:tc>
                <a:extLst>
                  <a:ext uri="{0D108BD9-81ED-4DB2-BD59-A6C34878D82A}">
                    <a16:rowId xmlns:a16="http://schemas.microsoft.com/office/drawing/2014/main" val="853046429"/>
                  </a:ext>
                </a:extLst>
              </a:tr>
              <a:tr h="370840">
                <a:tc>
                  <a:txBody>
                    <a:bodyPr/>
                    <a:lstStyle/>
                    <a:p>
                      <a:pPr marL="285750" indent="-285750">
                        <a:buFontTx/>
                        <a:buChar char="-"/>
                      </a:pPr>
                      <a:r>
                        <a:rPr lang="en-US" dirty="0">
                          <a:solidFill>
                            <a:schemeClr val="bg1"/>
                          </a:solidFill>
                        </a:rPr>
                        <a:t>Fixed Fee not based on AUM/AUA</a:t>
                      </a:r>
                    </a:p>
                  </a:txBody>
                  <a:tcPr>
                    <a:solidFill>
                      <a:srgbClr val="2D5986"/>
                    </a:solidFill>
                  </a:tcPr>
                </a:tc>
                <a:tc>
                  <a:txBody>
                    <a:bodyPr/>
                    <a:lstStyle/>
                    <a:p>
                      <a:pPr marL="285750" indent="-285750">
                        <a:buFontTx/>
                        <a:buChar char="-"/>
                      </a:pPr>
                      <a:r>
                        <a:rPr lang="en-US" dirty="0">
                          <a:solidFill>
                            <a:schemeClr val="bg1"/>
                          </a:solidFill>
                        </a:rPr>
                        <a:t>Fee based on assets under management</a:t>
                      </a:r>
                    </a:p>
                  </a:txBody>
                  <a:tcPr>
                    <a:solidFill>
                      <a:srgbClr val="2D5986"/>
                    </a:solidFill>
                  </a:tcPr>
                </a:tc>
                <a:tc>
                  <a:txBody>
                    <a:bodyPr/>
                    <a:lstStyle/>
                    <a:p>
                      <a:pPr marL="285750" indent="-285750">
                        <a:buFontTx/>
                        <a:buChar char="-"/>
                      </a:pPr>
                      <a:r>
                        <a:rPr lang="en-US" dirty="0">
                          <a:solidFill>
                            <a:schemeClr val="bg1"/>
                          </a:solidFill>
                        </a:rPr>
                        <a:t>Retainer or project fee for services</a:t>
                      </a:r>
                    </a:p>
                  </a:txBody>
                  <a:tcPr>
                    <a:solidFill>
                      <a:srgbClr val="2D5986"/>
                    </a:solidFill>
                  </a:tcPr>
                </a:tc>
                <a:extLst>
                  <a:ext uri="{0D108BD9-81ED-4DB2-BD59-A6C34878D82A}">
                    <a16:rowId xmlns:a16="http://schemas.microsoft.com/office/drawing/2014/main" val="300433925"/>
                  </a:ext>
                </a:extLst>
              </a:tr>
              <a:tr h="370840">
                <a:tc>
                  <a:txBody>
                    <a:bodyPr/>
                    <a:lstStyle/>
                    <a:p>
                      <a:pPr marL="285750" indent="-285750">
                        <a:buFontTx/>
                        <a:buChar char="-"/>
                      </a:pPr>
                      <a:r>
                        <a:rPr lang="en-US" dirty="0">
                          <a:solidFill>
                            <a:schemeClr val="bg1"/>
                          </a:solidFill>
                        </a:rPr>
                        <a:t>Project Fees</a:t>
                      </a:r>
                    </a:p>
                  </a:txBody>
                  <a:tcPr>
                    <a:solidFill>
                      <a:srgbClr val="2D5986"/>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dirty="0">
                          <a:solidFill>
                            <a:schemeClr val="bg1"/>
                          </a:solidFill>
                        </a:rPr>
                        <a:t>Fee based on assets under advisement</a:t>
                      </a:r>
                    </a:p>
                  </a:txBody>
                  <a:tcPr>
                    <a:solidFill>
                      <a:srgbClr val="2D5986"/>
                    </a:solidFill>
                  </a:tcPr>
                </a:tc>
                <a:tc>
                  <a:txBody>
                    <a:bodyPr/>
                    <a:lstStyle/>
                    <a:p>
                      <a:pPr marL="285750" indent="-285750">
                        <a:buFontTx/>
                        <a:buChar char="-"/>
                      </a:pPr>
                      <a:r>
                        <a:rPr lang="en-US" dirty="0">
                          <a:solidFill>
                            <a:schemeClr val="bg1"/>
                          </a:solidFill>
                        </a:rPr>
                        <a:t>Investment fee or AUM/AUA % for investment oversight</a:t>
                      </a:r>
                    </a:p>
                  </a:txBody>
                  <a:tcPr>
                    <a:solidFill>
                      <a:srgbClr val="2D5986"/>
                    </a:solidFill>
                  </a:tcPr>
                </a:tc>
                <a:extLst>
                  <a:ext uri="{0D108BD9-81ED-4DB2-BD59-A6C34878D82A}">
                    <a16:rowId xmlns:a16="http://schemas.microsoft.com/office/drawing/2014/main" val="2880402147"/>
                  </a:ext>
                </a:extLst>
              </a:tr>
              <a:tr h="370840">
                <a:tc>
                  <a:txBody>
                    <a:bodyPr/>
                    <a:lstStyle/>
                    <a:p>
                      <a:pPr marL="285750" indent="-285750">
                        <a:buFontTx/>
                        <a:buChar char="-"/>
                      </a:pPr>
                      <a:r>
                        <a:rPr lang="en-US" dirty="0">
                          <a:solidFill>
                            <a:schemeClr val="bg1"/>
                          </a:solidFill>
                        </a:rPr>
                        <a:t>Billable hour fees by service line</a:t>
                      </a:r>
                    </a:p>
                  </a:txBody>
                  <a:tcPr>
                    <a:solidFill>
                      <a:srgbClr val="2D5986"/>
                    </a:solidFill>
                  </a:tcPr>
                </a:tc>
                <a:tc>
                  <a:txBody>
                    <a:bodyPr/>
                    <a:lstStyle/>
                    <a:p>
                      <a:pPr marL="285750" indent="-285750">
                        <a:buFontTx/>
                        <a:buChar char="-"/>
                      </a:pPr>
                      <a:r>
                        <a:rPr lang="en-US" dirty="0">
                          <a:solidFill>
                            <a:schemeClr val="bg1"/>
                          </a:solidFill>
                        </a:rPr>
                        <a:t>Scaled up/down based on total assets</a:t>
                      </a:r>
                    </a:p>
                  </a:txBody>
                  <a:tcPr>
                    <a:solidFill>
                      <a:srgbClr val="2D5986"/>
                    </a:solidFill>
                  </a:tcPr>
                </a:tc>
                <a:tc>
                  <a:txBody>
                    <a:bodyPr/>
                    <a:lstStyle/>
                    <a:p>
                      <a:pPr marL="285750" indent="-285750">
                        <a:buFontTx/>
                        <a:buChar char="-"/>
                      </a:pPr>
                      <a:r>
                        <a:rPr lang="en-US" dirty="0">
                          <a:solidFill>
                            <a:schemeClr val="bg1"/>
                          </a:solidFill>
                        </a:rPr>
                        <a:t>Priced</a:t>
                      </a:r>
                      <a:r>
                        <a:rPr lang="en-US" baseline="0" dirty="0">
                          <a:solidFill>
                            <a:schemeClr val="bg1"/>
                          </a:solidFill>
                        </a:rPr>
                        <a:t> by the project, annual fee, or hourly</a:t>
                      </a:r>
                    </a:p>
                  </a:txBody>
                  <a:tcPr>
                    <a:solidFill>
                      <a:srgbClr val="2D5986"/>
                    </a:solidFill>
                  </a:tcPr>
                </a:tc>
                <a:extLst>
                  <a:ext uri="{0D108BD9-81ED-4DB2-BD59-A6C34878D82A}">
                    <a16:rowId xmlns:a16="http://schemas.microsoft.com/office/drawing/2014/main" val="3748511175"/>
                  </a:ext>
                </a:extLst>
              </a:tr>
              <a:tr h="370840">
                <a:tc>
                  <a:txBody>
                    <a:bodyPr/>
                    <a:lstStyle/>
                    <a:p>
                      <a:pPr marL="285750" indent="-285750">
                        <a:buFontTx/>
                        <a:buChar char="-"/>
                      </a:pPr>
                      <a:r>
                        <a:rPr lang="en-US" dirty="0">
                          <a:solidFill>
                            <a:schemeClr val="bg1"/>
                          </a:solidFill>
                        </a:rPr>
                        <a:t>Membership fee</a:t>
                      </a:r>
                    </a:p>
                  </a:txBody>
                  <a:tcPr>
                    <a:solidFill>
                      <a:srgbClr val="2D5986"/>
                    </a:solidFill>
                  </a:tcPr>
                </a:tc>
                <a:tc>
                  <a:txBody>
                    <a:bodyPr/>
                    <a:lstStyle/>
                    <a:p>
                      <a:pPr marL="285750" indent="-285750">
                        <a:buFontTx/>
                        <a:buChar char="-"/>
                      </a:pPr>
                      <a:r>
                        <a:rPr lang="en-US" dirty="0">
                          <a:solidFill>
                            <a:schemeClr val="bg1"/>
                          </a:solidFill>
                        </a:rPr>
                        <a:t>More expensive less assets; cheaper as asset levels are high</a:t>
                      </a:r>
                    </a:p>
                    <a:p>
                      <a:pPr marL="285750" indent="-285750">
                        <a:buFontTx/>
                        <a:buChar char="-"/>
                      </a:pPr>
                      <a:endParaRPr lang="en-US" dirty="0">
                        <a:solidFill>
                          <a:schemeClr val="bg1"/>
                        </a:solidFill>
                      </a:endParaRPr>
                    </a:p>
                  </a:txBody>
                  <a:tcPr>
                    <a:solidFill>
                      <a:srgbClr val="2D5986"/>
                    </a:solidFill>
                  </a:tcPr>
                </a:tc>
                <a:tc>
                  <a:txBody>
                    <a:bodyPr/>
                    <a:lstStyle/>
                    <a:p>
                      <a:pPr marL="285750" indent="-285750">
                        <a:buFontTx/>
                        <a:buChar char="-"/>
                      </a:pPr>
                      <a:r>
                        <a:rPr lang="en-US" dirty="0">
                          <a:solidFill>
                            <a:schemeClr val="bg1"/>
                          </a:solidFill>
                        </a:rPr>
                        <a:t>More accurate, but more work</a:t>
                      </a:r>
                      <a:r>
                        <a:rPr lang="en-US" baseline="0" dirty="0">
                          <a:solidFill>
                            <a:schemeClr val="bg1"/>
                          </a:solidFill>
                        </a:rPr>
                        <a:t> for staff to track time and activities performed</a:t>
                      </a:r>
                    </a:p>
                  </a:txBody>
                  <a:tcPr>
                    <a:solidFill>
                      <a:srgbClr val="2D5986"/>
                    </a:solidFill>
                  </a:tcPr>
                </a:tc>
                <a:extLst>
                  <a:ext uri="{0D108BD9-81ED-4DB2-BD59-A6C34878D82A}">
                    <a16:rowId xmlns:a16="http://schemas.microsoft.com/office/drawing/2014/main" val="1000882099"/>
                  </a:ext>
                </a:extLst>
              </a:tr>
            </a:tbl>
          </a:graphicData>
        </a:graphic>
      </p:graphicFrame>
    </p:spTree>
    <p:extLst>
      <p:ext uri="{BB962C8B-B14F-4D97-AF65-F5344CB8AC3E}">
        <p14:creationId xmlns:p14="http://schemas.microsoft.com/office/powerpoint/2010/main" val="1115045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1A3D-9A29-04ED-8F08-C64BC9AF3188}"/>
              </a:ext>
            </a:extLst>
          </p:cNvPr>
          <p:cNvSpPr>
            <a:spLocks noGrp="1"/>
          </p:cNvSpPr>
          <p:nvPr>
            <p:ph type="title"/>
          </p:nvPr>
        </p:nvSpPr>
        <p:spPr/>
        <p:txBody>
          <a:bodyPr/>
          <a:lstStyle/>
          <a:p>
            <a:r>
              <a:rPr lang="en-US" dirty="0"/>
              <a:t>Key Metrics To Evaluate a Family Office</a:t>
            </a:r>
          </a:p>
        </p:txBody>
      </p:sp>
      <p:sp>
        <p:nvSpPr>
          <p:cNvPr id="3" name="Content Placeholder 2">
            <a:extLst>
              <a:ext uri="{FF2B5EF4-FFF2-40B4-BE49-F238E27FC236}">
                <a16:creationId xmlns:a16="http://schemas.microsoft.com/office/drawing/2014/main" id="{74F68F09-2B6D-F67C-D77A-BEE5DF894446}"/>
              </a:ext>
            </a:extLst>
          </p:cNvPr>
          <p:cNvSpPr>
            <a:spLocks noGrp="1"/>
          </p:cNvSpPr>
          <p:nvPr>
            <p:ph idx="1"/>
          </p:nvPr>
        </p:nvSpPr>
        <p:spPr>
          <a:xfrm>
            <a:off x="2977712" y="1639345"/>
            <a:ext cx="7886700" cy="3203575"/>
          </a:xfrm>
        </p:spPr>
        <p:txBody>
          <a:bodyPr>
            <a:normAutofit/>
          </a:bodyPr>
          <a:lstStyle/>
          <a:p>
            <a:r>
              <a:rPr lang="en-US" dirty="0"/>
              <a:t>Periodic Family Satisfaction Surveys</a:t>
            </a:r>
          </a:p>
          <a:p>
            <a:endParaRPr lang="en-US" dirty="0"/>
          </a:p>
          <a:p>
            <a:r>
              <a:rPr lang="en-US" dirty="0"/>
              <a:t>Engagement of the Family Members</a:t>
            </a:r>
          </a:p>
          <a:p>
            <a:endParaRPr lang="en-US" dirty="0"/>
          </a:p>
          <a:p>
            <a:r>
              <a:rPr lang="en-US" dirty="0"/>
              <a:t>Family Office Staff Turn-over</a:t>
            </a:r>
          </a:p>
          <a:p>
            <a:endParaRPr lang="en-US" dirty="0"/>
          </a:p>
          <a:p>
            <a:r>
              <a:rPr lang="en-US" dirty="0"/>
              <a:t>Employee 360 Reviews</a:t>
            </a:r>
          </a:p>
        </p:txBody>
      </p:sp>
      <p:grpSp>
        <p:nvGrpSpPr>
          <p:cNvPr id="12" name="Group 11">
            <a:extLst>
              <a:ext uri="{FF2B5EF4-FFF2-40B4-BE49-F238E27FC236}">
                <a16:creationId xmlns:a16="http://schemas.microsoft.com/office/drawing/2014/main" id="{3C5660B1-B07F-18CD-98E2-023453325C10}"/>
              </a:ext>
            </a:extLst>
          </p:cNvPr>
          <p:cNvGrpSpPr/>
          <p:nvPr/>
        </p:nvGrpSpPr>
        <p:grpSpPr>
          <a:xfrm>
            <a:off x="1749971" y="1182145"/>
            <a:ext cx="961697" cy="3848642"/>
            <a:chOff x="6905296" y="1447255"/>
            <a:chExt cx="961697" cy="3848642"/>
          </a:xfrm>
        </p:grpSpPr>
        <p:pic>
          <p:nvPicPr>
            <p:cNvPr id="5" name="Graphic 4" descr="Rating Star outline">
              <a:extLst>
                <a:ext uri="{FF2B5EF4-FFF2-40B4-BE49-F238E27FC236}">
                  <a16:creationId xmlns:a16="http://schemas.microsoft.com/office/drawing/2014/main" id="{B1A933C8-036A-4980-38F0-25F6A54DCB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05296" y="1447255"/>
              <a:ext cx="914400" cy="914400"/>
            </a:xfrm>
            <a:prstGeom prst="rect">
              <a:avLst/>
            </a:prstGeom>
          </p:spPr>
        </p:pic>
        <p:pic>
          <p:nvPicPr>
            <p:cNvPr id="7" name="Graphic 6" descr="Family with two children with solid fill">
              <a:extLst>
                <a:ext uri="{FF2B5EF4-FFF2-40B4-BE49-F238E27FC236}">
                  <a16:creationId xmlns:a16="http://schemas.microsoft.com/office/drawing/2014/main" id="{2E292F28-4F7E-D526-C3DE-64658D74E6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05296" y="2386229"/>
              <a:ext cx="914400" cy="914400"/>
            </a:xfrm>
            <a:prstGeom prst="rect">
              <a:avLst/>
            </a:prstGeom>
          </p:spPr>
        </p:pic>
        <p:pic>
          <p:nvPicPr>
            <p:cNvPr id="9" name="Graphic 8" descr="Employee badge with solid fill">
              <a:extLst>
                <a:ext uri="{FF2B5EF4-FFF2-40B4-BE49-F238E27FC236}">
                  <a16:creationId xmlns:a16="http://schemas.microsoft.com/office/drawing/2014/main" id="{BE12E005-F68E-3CCB-B15F-210306A93B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52593" y="3332161"/>
              <a:ext cx="914400" cy="914400"/>
            </a:xfrm>
            <a:prstGeom prst="rect">
              <a:avLst/>
            </a:prstGeom>
          </p:spPr>
        </p:pic>
        <p:pic>
          <p:nvPicPr>
            <p:cNvPr id="11" name="Graphic 10" descr="Clipboard with solid fill">
              <a:extLst>
                <a:ext uri="{FF2B5EF4-FFF2-40B4-BE49-F238E27FC236}">
                  <a16:creationId xmlns:a16="http://schemas.microsoft.com/office/drawing/2014/main" id="{CFA6560F-9D82-07D8-CE37-9256349551F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52593" y="4381497"/>
              <a:ext cx="914400" cy="914400"/>
            </a:xfrm>
            <a:prstGeom prst="rect">
              <a:avLst/>
            </a:prstGeom>
          </p:spPr>
        </p:pic>
      </p:grpSp>
    </p:spTree>
    <p:extLst>
      <p:ext uri="{BB962C8B-B14F-4D97-AF65-F5344CB8AC3E}">
        <p14:creationId xmlns:p14="http://schemas.microsoft.com/office/powerpoint/2010/main" val="1046234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1A3D-9A29-04ED-8F08-C64BC9AF3188}"/>
              </a:ext>
            </a:extLst>
          </p:cNvPr>
          <p:cNvSpPr>
            <a:spLocks noGrp="1"/>
          </p:cNvSpPr>
          <p:nvPr>
            <p:ph type="title"/>
          </p:nvPr>
        </p:nvSpPr>
        <p:spPr/>
        <p:txBody>
          <a:bodyPr/>
          <a:lstStyle/>
          <a:p>
            <a:r>
              <a:rPr lang="en-US" dirty="0"/>
              <a:t>Key Metrics To Evaluate a Family Office</a:t>
            </a:r>
          </a:p>
        </p:txBody>
      </p:sp>
      <p:sp>
        <p:nvSpPr>
          <p:cNvPr id="3" name="Content Placeholder 2">
            <a:extLst>
              <a:ext uri="{FF2B5EF4-FFF2-40B4-BE49-F238E27FC236}">
                <a16:creationId xmlns:a16="http://schemas.microsoft.com/office/drawing/2014/main" id="{74F68F09-2B6D-F67C-D77A-BEE5DF894446}"/>
              </a:ext>
            </a:extLst>
          </p:cNvPr>
          <p:cNvSpPr>
            <a:spLocks noGrp="1"/>
          </p:cNvSpPr>
          <p:nvPr>
            <p:ph idx="1"/>
          </p:nvPr>
        </p:nvSpPr>
        <p:spPr>
          <a:xfrm>
            <a:off x="2238702" y="1652328"/>
            <a:ext cx="6276647" cy="3771010"/>
          </a:xfrm>
        </p:spPr>
        <p:txBody>
          <a:bodyPr>
            <a:normAutofit lnSpcReduction="10000"/>
          </a:bodyPr>
          <a:lstStyle/>
          <a:p>
            <a:r>
              <a:rPr lang="en-US" dirty="0"/>
              <a:t>Compensation Reviews (Outside Comparatives)</a:t>
            </a:r>
          </a:p>
          <a:p>
            <a:endParaRPr lang="en-US" dirty="0"/>
          </a:p>
          <a:p>
            <a:r>
              <a:rPr lang="en-US" dirty="0"/>
              <a:t>Cost Structure Evaluation &amp; Budgeting</a:t>
            </a:r>
          </a:p>
          <a:p>
            <a:endParaRPr lang="en-US" dirty="0"/>
          </a:p>
          <a:p>
            <a:r>
              <a:rPr lang="en-US" dirty="0"/>
              <a:t>Investment Performance</a:t>
            </a:r>
          </a:p>
          <a:p>
            <a:pPr marL="0" indent="0">
              <a:buNone/>
            </a:pPr>
            <a:endParaRPr lang="en-US" dirty="0"/>
          </a:p>
          <a:p>
            <a:r>
              <a:rPr lang="en-US" dirty="0"/>
              <a:t>Tax Efficiencies &amp; Structuring Considerations</a:t>
            </a:r>
          </a:p>
          <a:p>
            <a:endParaRPr lang="en-US" dirty="0"/>
          </a:p>
          <a:p>
            <a:r>
              <a:rPr lang="en-US" dirty="0"/>
              <a:t>Governance</a:t>
            </a:r>
          </a:p>
        </p:txBody>
      </p:sp>
      <p:grpSp>
        <p:nvGrpSpPr>
          <p:cNvPr id="17" name="Group 16">
            <a:extLst>
              <a:ext uri="{FF2B5EF4-FFF2-40B4-BE49-F238E27FC236}">
                <a16:creationId xmlns:a16="http://schemas.microsoft.com/office/drawing/2014/main" id="{0121D6A0-FD26-9A8E-C080-5B6A420BF5CB}"/>
              </a:ext>
            </a:extLst>
          </p:cNvPr>
          <p:cNvGrpSpPr/>
          <p:nvPr/>
        </p:nvGrpSpPr>
        <p:grpSpPr>
          <a:xfrm>
            <a:off x="1324302" y="1213521"/>
            <a:ext cx="914400" cy="4348412"/>
            <a:chOff x="6905295" y="1152390"/>
            <a:chExt cx="914400" cy="4348412"/>
          </a:xfrm>
        </p:grpSpPr>
        <p:pic>
          <p:nvPicPr>
            <p:cNvPr id="6" name="Graphic 5" descr="Money outline">
              <a:extLst>
                <a:ext uri="{FF2B5EF4-FFF2-40B4-BE49-F238E27FC236}">
                  <a16:creationId xmlns:a16="http://schemas.microsoft.com/office/drawing/2014/main" id="{BB738763-7F50-F1A4-05D9-BF5FF27AD5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05295" y="1152390"/>
              <a:ext cx="914400" cy="914400"/>
            </a:xfrm>
            <a:prstGeom prst="rect">
              <a:avLst/>
            </a:prstGeom>
          </p:spPr>
        </p:pic>
        <p:pic>
          <p:nvPicPr>
            <p:cNvPr id="10" name="Graphic 9" descr="Abacus with solid fill">
              <a:extLst>
                <a:ext uri="{FF2B5EF4-FFF2-40B4-BE49-F238E27FC236}">
                  <a16:creationId xmlns:a16="http://schemas.microsoft.com/office/drawing/2014/main" id="{231756D1-894C-F553-C4F6-B1F9480D75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05295" y="1939654"/>
              <a:ext cx="914400" cy="914400"/>
            </a:xfrm>
            <a:prstGeom prst="rect">
              <a:avLst/>
            </a:prstGeom>
          </p:spPr>
        </p:pic>
        <p:pic>
          <p:nvPicPr>
            <p:cNvPr id="12" name="Graphic 11" descr="Presentation with bar chart with solid fill">
              <a:extLst>
                <a:ext uri="{FF2B5EF4-FFF2-40B4-BE49-F238E27FC236}">
                  <a16:creationId xmlns:a16="http://schemas.microsoft.com/office/drawing/2014/main" id="{40F17124-2E93-C1A5-4719-443A1582B2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05295" y="3672002"/>
              <a:ext cx="914400" cy="914400"/>
            </a:xfrm>
            <a:prstGeom prst="rect">
              <a:avLst/>
            </a:prstGeom>
          </p:spPr>
        </p:pic>
        <p:pic>
          <p:nvPicPr>
            <p:cNvPr id="14" name="Graphic 13" descr="Clipboard Checked outline">
              <a:extLst>
                <a:ext uri="{FF2B5EF4-FFF2-40B4-BE49-F238E27FC236}">
                  <a16:creationId xmlns:a16="http://schemas.microsoft.com/office/drawing/2014/main" id="{22C3AB3C-4C3B-21BB-FC98-296FB4CF0F4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05295" y="4586402"/>
              <a:ext cx="914400" cy="914400"/>
            </a:xfrm>
            <a:prstGeom prst="rect">
              <a:avLst/>
            </a:prstGeom>
          </p:spPr>
        </p:pic>
        <p:pic>
          <p:nvPicPr>
            <p:cNvPr id="16" name="Graphic 15" descr="Bar graph with upward trend with solid fill">
              <a:extLst>
                <a:ext uri="{FF2B5EF4-FFF2-40B4-BE49-F238E27FC236}">
                  <a16:creationId xmlns:a16="http://schemas.microsoft.com/office/drawing/2014/main" id="{ACD2EA9E-7899-B8B4-90FD-9A5AB50F3C2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05295" y="2830135"/>
              <a:ext cx="914400" cy="914400"/>
            </a:xfrm>
            <a:prstGeom prst="rect">
              <a:avLst/>
            </a:prstGeom>
          </p:spPr>
        </p:pic>
      </p:grpSp>
    </p:spTree>
    <p:extLst>
      <p:ext uri="{BB962C8B-B14F-4D97-AF65-F5344CB8AC3E}">
        <p14:creationId xmlns:p14="http://schemas.microsoft.com/office/powerpoint/2010/main" val="1600714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43403" y="1754635"/>
            <a:ext cx="2719572" cy="2185645"/>
          </a:xfrm>
        </p:spPr>
        <p:txBody>
          <a:bodyPr>
            <a:normAutofit/>
          </a:bodyPr>
          <a:lstStyle/>
          <a:p>
            <a:r>
              <a:rPr lang="en-US" sz="2000" dirty="0">
                <a:latin typeface="Helvetica" charset="0"/>
              </a:rPr>
              <a:t>FAMILY OFFICE BEST PRACTICES</a:t>
            </a:r>
            <a:endParaRPr lang="en-US" sz="2000" dirty="0">
              <a:latin typeface="Helvetica" charset="0"/>
              <a:ea typeface="Helvetica" charset="0"/>
              <a:cs typeface="Helvetica" charset="0"/>
            </a:endParaRPr>
          </a:p>
        </p:txBody>
      </p:sp>
      <p:cxnSp>
        <p:nvCxnSpPr>
          <p:cNvPr id="31" name="Straight Connector 30"/>
          <p:cNvCxnSpPr/>
          <p:nvPr/>
        </p:nvCxnSpPr>
        <p:spPr>
          <a:xfrm>
            <a:off x="2962975" y="2135605"/>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F593AC8-DB21-4C97-A21F-6F171FF2B428}"/>
              </a:ext>
            </a:extLst>
          </p:cNvPr>
          <p:cNvGrpSpPr/>
          <p:nvPr/>
        </p:nvGrpSpPr>
        <p:grpSpPr>
          <a:xfrm>
            <a:off x="2962976" y="362607"/>
            <a:ext cx="5937622" cy="5171090"/>
            <a:chOff x="3417554" y="1347537"/>
            <a:chExt cx="5341319" cy="3469333"/>
          </a:xfrm>
        </p:grpSpPr>
        <p:sp>
          <p:nvSpPr>
            <p:cNvPr id="33" name="Rectangle 32">
              <a:extLst>
                <a:ext uri="{FF2B5EF4-FFF2-40B4-BE49-F238E27FC236}">
                  <a16:creationId xmlns:a16="http://schemas.microsoft.com/office/drawing/2014/main" id="{1D6EB5B1-3498-47A3-B939-C148E8A1E8FB}"/>
                </a:ext>
              </a:extLst>
            </p:cNvPr>
            <p:cNvSpPr/>
            <p:nvPr/>
          </p:nvSpPr>
          <p:spPr>
            <a:xfrm>
              <a:off x="3417554" y="1684421"/>
              <a:ext cx="2471150" cy="757990"/>
            </a:xfrm>
            <a:prstGeom prst="rect">
              <a:avLst/>
            </a:prstGeom>
            <a:solidFill>
              <a:srgbClr val="376087"/>
            </a:solidFill>
            <a:ln>
              <a:solidFill>
                <a:srgbClr val="376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Share Family Goals/Values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t>
              </a:r>
              <a:r>
                <a:rPr lang="en-US" sz="1200" dirty="0">
                  <a:solidFill>
                    <a:prstClr val="white"/>
                  </a:solidFill>
                  <a:latin typeface="Calibri" panose="020F0502020204030204"/>
                </a:rPr>
                <a:t>Evaluate</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Family Risk/Opportunity</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Strategic Direction for the Future</a:t>
              </a:r>
            </a:p>
          </p:txBody>
        </p:sp>
        <p:sp>
          <p:nvSpPr>
            <p:cNvPr id="34" name="Rectangle 33">
              <a:extLst>
                <a:ext uri="{FF2B5EF4-FFF2-40B4-BE49-F238E27FC236}">
                  <a16:creationId xmlns:a16="http://schemas.microsoft.com/office/drawing/2014/main" id="{05AF0DB8-3EC1-492F-8386-DF98726A18F4}"/>
                </a:ext>
              </a:extLst>
            </p:cNvPr>
            <p:cNvSpPr/>
            <p:nvPr/>
          </p:nvSpPr>
          <p:spPr>
            <a:xfrm>
              <a:off x="3417554" y="2875620"/>
              <a:ext cx="2471150" cy="757990"/>
            </a:xfrm>
            <a:prstGeom prst="rect">
              <a:avLst/>
            </a:prstGeom>
            <a:solidFill>
              <a:srgbClr val="376087"/>
            </a:solidFill>
            <a:ln>
              <a:solidFill>
                <a:srgbClr val="376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Rights and Responsibilities</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Ongoing Education Process</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Strong Family Leadership</a:t>
              </a:r>
            </a:p>
          </p:txBody>
        </p:sp>
        <p:sp>
          <p:nvSpPr>
            <p:cNvPr id="35" name="Rectangle 34">
              <a:extLst>
                <a:ext uri="{FF2B5EF4-FFF2-40B4-BE49-F238E27FC236}">
                  <a16:creationId xmlns:a16="http://schemas.microsoft.com/office/drawing/2014/main" id="{EFB03840-95C7-42AE-9AD6-379A40A5409D}"/>
                </a:ext>
              </a:extLst>
            </p:cNvPr>
            <p:cNvSpPr/>
            <p:nvPr/>
          </p:nvSpPr>
          <p:spPr>
            <a:xfrm>
              <a:off x="3417554" y="4058880"/>
              <a:ext cx="2471150" cy="757990"/>
            </a:xfrm>
            <a:prstGeom prst="rect">
              <a:avLst/>
            </a:prstGeom>
            <a:solidFill>
              <a:srgbClr val="376087"/>
            </a:solidFill>
            <a:ln>
              <a:solidFill>
                <a:srgbClr val="376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Unifying Structures</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Effective Process</a:t>
              </a:r>
              <a:b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t>
              </a:r>
              <a:r>
                <a:rPr lang="en-US" sz="1200" dirty="0">
                  <a:solidFill>
                    <a:prstClr val="white"/>
                  </a:solidFill>
                  <a:latin typeface="Calibri" panose="020F0502020204030204"/>
                </a:rPr>
                <a:t>Conflict Resolution Policy</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70176D2-E542-419E-BFC2-FEAD38F86E42}"/>
                </a:ext>
              </a:extLst>
            </p:cNvPr>
            <p:cNvSpPr/>
            <p:nvPr/>
          </p:nvSpPr>
          <p:spPr>
            <a:xfrm>
              <a:off x="3417554" y="1347537"/>
              <a:ext cx="2471150" cy="3368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Calibri" panose="020F0502020204030204"/>
                  <a:ea typeface="+mn-ea"/>
                  <a:cs typeface="+mn-cs"/>
                </a:rPr>
                <a:t>Shared Vision</a:t>
              </a:r>
            </a:p>
          </p:txBody>
        </p:sp>
        <p:sp>
          <p:nvSpPr>
            <p:cNvPr id="36" name="Rectangle 35">
              <a:extLst>
                <a:ext uri="{FF2B5EF4-FFF2-40B4-BE49-F238E27FC236}">
                  <a16:creationId xmlns:a16="http://schemas.microsoft.com/office/drawing/2014/main" id="{1E33A12C-FBDC-4D2C-80A7-F77AE9385AE2}"/>
                </a:ext>
              </a:extLst>
            </p:cNvPr>
            <p:cNvSpPr/>
            <p:nvPr/>
          </p:nvSpPr>
          <p:spPr>
            <a:xfrm>
              <a:off x="3417554" y="2538736"/>
              <a:ext cx="2471150" cy="3368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Calibri" panose="020F0502020204030204"/>
                  <a:ea typeface="+mn-ea"/>
                  <a:cs typeface="+mn-cs"/>
                </a:rPr>
                <a:t>Responsible and Motivated Owners</a:t>
              </a:r>
            </a:p>
          </p:txBody>
        </p:sp>
        <p:sp>
          <p:nvSpPr>
            <p:cNvPr id="37" name="Rectangle 36">
              <a:extLst>
                <a:ext uri="{FF2B5EF4-FFF2-40B4-BE49-F238E27FC236}">
                  <a16:creationId xmlns:a16="http://schemas.microsoft.com/office/drawing/2014/main" id="{8A2DB410-BE40-453C-992B-539715B586F4}"/>
                </a:ext>
              </a:extLst>
            </p:cNvPr>
            <p:cNvSpPr/>
            <p:nvPr/>
          </p:nvSpPr>
          <p:spPr>
            <a:xfrm>
              <a:off x="3417554" y="3724966"/>
              <a:ext cx="2471150" cy="3368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Calibri" panose="020F0502020204030204"/>
                  <a:ea typeface="+mn-ea"/>
                  <a:cs typeface="+mn-cs"/>
                </a:rPr>
                <a:t>Effective Family Governance</a:t>
              </a:r>
            </a:p>
          </p:txBody>
        </p:sp>
        <p:sp>
          <p:nvSpPr>
            <p:cNvPr id="38" name="Rectangle 37">
              <a:extLst>
                <a:ext uri="{FF2B5EF4-FFF2-40B4-BE49-F238E27FC236}">
                  <a16:creationId xmlns:a16="http://schemas.microsoft.com/office/drawing/2014/main" id="{24F05B9C-05AD-4460-9E68-E0A6D599AEF1}"/>
                </a:ext>
              </a:extLst>
            </p:cNvPr>
            <p:cNvSpPr/>
            <p:nvPr/>
          </p:nvSpPr>
          <p:spPr>
            <a:xfrm>
              <a:off x="6545178" y="2442410"/>
              <a:ext cx="2213695" cy="1616469"/>
            </a:xfrm>
            <a:prstGeom prst="rect">
              <a:avLst/>
            </a:prstGeom>
            <a:solidFill>
              <a:srgbClr val="376087"/>
            </a:solidFill>
            <a:ln>
              <a:solidFill>
                <a:srgbClr val="376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Family Continuity…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From generation to generation</a:t>
              </a:r>
            </a:p>
          </p:txBody>
        </p:sp>
        <p:cxnSp>
          <p:nvCxnSpPr>
            <p:cNvPr id="7" name="Straight Arrow Connector 6">
              <a:extLst>
                <a:ext uri="{FF2B5EF4-FFF2-40B4-BE49-F238E27FC236}">
                  <a16:creationId xmlns:a16="http://schemas.microsoft.com/office/drawing/2014/main" id="{00F5F5F9-1A3A-47CA-9E03-74A5E82713BC}"/>
                </a:ext>
              </a:extLst>
            </p:cNvPr>
            <p:cNvCxnSpPr>
              <a:stCxn id="33" idx="3"/>
            </p:cNvCxnSpPr>
            <p:nvPr/>
          </p:nvCxnSpPr>
          <p:spPr>
            <a:xfrm>
              <a:off x="5888704" y="2063416"/>
              <a:ext cx="560222" cy="571500"/>
            </a:xfrm>
            <a:prstGeom prst="straightConnector1">
              <a:avLst/>
            </a:prstGeom>
            <a:ln>
              <a:solidFill>
                <a:srgbClr val="376087"/>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45D1ADA-C06B-43F2-9DD5-03C96398CEED}"/>
                </a:ext>
              </a:extLst>
            </p:cNvPr>
            <p:cNvCxnSpPr>
              <a:stCxn id="35" idx="3"/>
            </p:cNvCxnSpPr>
            <p:nvPr/>
          </p:nvCxnSpPr>
          <p:spPr>
            <a:xfrm flipV="1">
              <a:off x="5888704" y="3633610"/>
              <a:ext cx="560222" cy="804265"/>
            </a:xfrm>
            <a:prstGeom prst="straightConnector1">
              <a:avLst/>
            </a:prstGeom>
            <a:ln>
              <a:solidFill>
                <a:srgbClr val="376087"/>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458B53A-85A2-4E56-9226-1625B0F988BE}"/>
                </a:ext>
              </a:extLst>
            </p:cNvPr>
            <p:cNvCxnSpPr>
              <a:stCxn id="34" idx="3"/>
            </p:cNvCxnSpPr>
            <p:nvPr/>
          </p:nvCxnSpPr>
          <p:spPr>
            <a:xfrm flipV="1">
              <a:off x="5888704" y="3239978"/>
              <a:ext cx="560222" cy="14637"/>
            </a:xfrm>
            <a:prstGeom prst="straightConnector1">
              <a:avLst/>
            </a:prstGeom>
            <a:ln>
              <a:solidFill>
                <a:srgbClr val="376087"/>
              </a:solidFill>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1A205733-9891-44FC-B16E-1BE44C37AD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532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F9367-28AA-FB02-5B32-B1A8CFA8E819}"/>
              </a:ext>
            </a:extLst>
          </p:cNvPr>
          <p:cNvSpPr>
            <a:spLocks noGrp="1"/>
          </p:cNvSpPr>
          <p:nvPr>
            <p:ph type="title"/>
          </p:nvPr>
        </p:nvSpPr>
        <p:spPr/>
        <p:txBody>
          <a:bodyPr/>
          <a:lstStyle/>
          <a:p>
            <a:r>
              <a:rPr lang="en-US" dirty="0"/>
              <a:t>Role of Family Education</a:t>
            </a:r>
          </a:p>
        </p:txBody>
      </p:sp>
      <p:pic>
        <p:nvPicPr>
          <p:cNvPr id="5" name="Content Placeholder 4">
            <a:extLst>
              <a:ext uri="{FF2B5EF4-FFF2-40B4-BE49-F238E27FC236}">
                <a16:creationId xmlns:a16="http://schemas.microsoft.com/office/drawing/2014/main" id="{51EE8C1E-2A4B-168F-95E7-EFEFE392C317}"/>
              </a:ext>
            </a:extLst>
          </p:cNvPr>
          <p:cNvPicPr>
            <a:picLocks noGrp="1" noChangeAspect="1"/>
          </p:cNvPicPr>
          <p:nvPr>
            <p:ph idx="1"/>
          </p:nvPr>
        </p:nvPicPr>
        <p:blipFill>
          <a:blip r:embed="rId3"/>
          <a:stretch>
            <a:fillRect/>
          </a:stretch>
        </p:blipFill>
        <p:spPr>
          <a:xfrm>
            <a:off x="1223801" y="1345721"/>
            <a:ext cx="6944244" cy="4019909"/>
          </a:xfrm>
        </p:spPr>
      </p:pic>
    </p:spTree>
    <p:extLst>
      <p:ext uri="{BB962C8B-B14F-4D97-AF65-F5344CB8AC3E}">
        <p14:creationId xmlns:p14="http://schemas.microsoft.com/office/powerpoint/2010/main" val="597059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3DB9A-0C13-C1EF-5FD9-995AA8D292FD}"/>
              </a:ext>
            </a:extLst>
          </p:cNvPr>
          <p:cNvSpPr>
            <a:spLocks noGrp="1"/>
          </p:cNvSpPr>
          <p:nvPr>
            <p:ph type="title"/>
          </p:nvPr>
        </p:nvSpPr>
        <p:spPr/>
        <p:txBody>
          <a:bodyPr/>
          <a:lstStyle/>
          <a:p>
            <a:r>
              <a:rPr lang="en-US" dirty="0"/>
              <a:t>Closing Thoughts</a:t>
            </a:r>
          </a:p>
        </p:txBody>
      </p:sp>
      <p:sp>
        <p:nvSpPr>
          <p:cNvPr id="3" name="Content Placeholder 2">
            <a:extLst>
              <a:ext uri="{FF2B5EF4-FFF2-40B4-BE49-F238E27FC236}">
                <a16:creationId xmlns:a16="http://schemas.microsoft.com/office/drawing/2014/main" id="{E6BB771D-79AA-86E5-6212-E965C10E65EF}"/>
              </a:ext>
            </a:extLst>
          </p:cNvPr>
          <p:cNvSpPr>
            <a:spLocks noGrp="1"/>
          </p:cNvSpPr>
          <p:nvPr>
            <p:ph idx="1"/>
          </p:nvPr>
        </p:nvSpPr>
        <p:spPr/>
        <p:txBody>
          <a:bodyPr/>
          <a:lstStyle/>
          <a:p>
            <a:r>
              <a:rPr lang="en-US" dirty="0"/>
              <a:t>Access to this presentation and additional education materials will be provided</a:t>
            </a:r>
          </a:p>
          <a:p>
            <a:r>
              <a:rPr lang="en-US" dirty="0"/>
              <a:t>Invitation to do an education assessment to determine learning interests and goals</a:t>
            </a:r>
          </a:p>
          <a:p>
            <a:r>
              <a:rPr lang="en-US" dirty="0"/>
              <a:t>Opportunity for more family dialogue regarding planning considerations</a:t>
            </a:r>
          </a:p>
          <a:p>
            <a:r>
              <a:rPr lang="en-US" dirty="0"/>
              <a:t>More learning opportunities through Tamarind Learning to follow</a:t>
            </a:r>
          </a:p>
        </p:txBody>
      </p:sp>
      <p:sp>
        <p:nvSpPr>
          <p:cNvPr id="4" name="Footer Placeholder 3">
            <a:extLst>
              <a:ext uri="{FF2B5EF4-FFF2-40B4-BE49-F238E27FC236}">
                <a16:creationId xmlns:a16="http://schemas.microsoft.com/office/drawing/2014/main" id="{FA9F927A-352E-DC8D-8491-648D6A93B53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DB1A8B-6E1B-8F3A-C2D5-C6FF1A9680D6}"/>
              </a:ext>
            </a:extLst>
          </p:cNvPr>
          <p:cNvSpPr>
            <a:spLocks noGrp="1"/>
          </p:cNvSpPr>
          <p:nvPr>
            <p:ph type="sldNum" sz="quarter" idx="12"/>
          </p:nvPr>
        </p:nvSpPr>
        <p:spPr/>
        <p:txBody>
          <a:bodyPr/>
          <a:lstStyle/>
          <a:p>
            <a:fld id="{41F75AFC-E157-48CA-A05A-DE31677BC743}" type="slidenum">
              <a:rPr lang="en-US" smtClean="0"/>
              <a:t>28</a:t>
            </a:fld>
            <a:endParaRPr lang="en-US"/>
          </a:p>
        </p:txBody>
      </p:sp>
    </p:spTree>
    <p:extLst>
      <p:ext uri="{BB962C8B-B14F-4D97-AF65-F5344CB8AC3E}">
        <p14:creationId xmlns:p14="http://schemas.microsoft.com/office/powerpoint/2010/main" val="2117008481"/>
      </p:ext>
    </p:extLst>
  </p:cSld>
  <p:clrMapOvr>
    <a:masterClrMapping/>
  </p:clrMapOvr>
</p:sld>
</file>

<file path=ppt/theme/theme1.xml><?xml version="1.0" encoding="utf-8"?>
<a:theme xmlns:a="http://schemas.openxmlformats.org/drawingml/2006/main" name="Tamarind Title Slide">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Font Them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4E79"/>
        </a:solidFill>
        <a:ln w="12700" cap="flat" cmpd="sng" algn="ctr">
          <a:solidFill>
            <a:srgbClr val="44546A"/>
          </a:solidFill>
          <a:prstDash val="solid"/>
          <a:miter lim="800000"/>
        </a:ln>
        <a:effectLst/>
      </a:spPr>
      <a:bodyPr rtlCol="0" anchor="ctr"/>
      <a:lstStyle>
        <a:defPPr marL="0" marR="0" indent="0" algn="ctr" defTabSz="685800" rtl="0" eaLnBrk="1" fontAlgn="auto" latinLnBrk="0" hangingPunct="1">
          <a:lnSpc>
            <a:spcPct val="100000"/>
          </a:lnSpc>
          <a:spcBef>
            <a:spcPts val="0"/>
          </a:spcBef>
          <a:spcAft>
            <a:spcPts val="0"/>
          </a:spcAft>
          <a:buClrTx/>
          <a:buSzTx/>
          <a:buFontTx/>
          <a:buNone/>
          <a:tabLst/>
          <a:defRPr kumimoji="0" sz="900" b="0" i="0" u="none" strike="noStrike" kern="0" cap="none" spc="0" normalizeH="0" baseline="0" noProof="0" dirty="0">
            <a:ln>
              <a:noFill/>
            </a:ln>
            <a:solidFill>
              <a:prstClr val="white"/>
            </a:solidFill>
            <a:effectLst/>
            <a:uLnTx/>
            <a:uFillTx/>
            <a:latin typeface="Calibri" panose="020F0502020204030204"/>
            <a:ea typeface="+mn-ea"/>
            <a:cs typeface="+mn-cs"/>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16680</TotalTime>
  <Words>2878</Words>
  <Application>Microsoft Office PowerPoint</Application>
  <PresentationFormat>On-screen Show (4:3)</PresentationFormat>
  <Paragraphs>503</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Helvetica</vt:lpstr>
      <vt:lpstr>Helvetica Neue</vt:lpstr>
      <vt:lpstr>Söhne</vt:lpstr>
      <vt:lpstr>Tamarind Title Slide</vt:lpstr>
      <vt:lpstr>Family Office Ecosystems</vt:lpstr>
      <vt:lpstr>PowerPoint Presentation</vt:lpstr>
      <vt:lpstr>PowerPoint Presentation</vt:lpstr>
      <vt:lpstr>COMMON  GOALS</vt:lpstr>
      <vt:lpstr>PowerPoint Presentation</vt:lpstr>
      <vt:lpstr>Family Office Services</vt:lpstr>
      <vt:lpstr>Family Office Complexity</vt:lpstr>
      <vt:lpstr>Family Office Complexity</vt:lpstr>
      <vt:lpstr>Family Office Structures Evolving Landscape</vt:lpstr>
      <vt:lpstr>PATHWAYS TO A FAMILY OFFICE</vt:lpstr>
      <vt:lpstr>PowerPoint Presentation</vt:lpstr>
      <vt:lpstr>PATHWAYS TO A FAMILY OFFICE</vt:lpstr>
      <vt:lpstr>PowerPoint Presentation</vt:lpstr>
      <vt:lpstr>PATHWAYS TO A FAMILY OFFICE</vt:lpstr>
      <vt:lpstr>PowerPoint Presentation</vt:lpstr>
      <vt:lpstr>Strengths, Weaknesses, Opportunities &amp; Threats Analysis (SWOT)</vt:lpstr>
      <vt:lpstr>PATHWAYS TO A FAMILY OFFICE</vt:lpstr>
      <vt:lpstr>PATHWAYS TO A FAMILY OFFICE</vt:lpstr>
      <vt:lpstr>PowerPoint Presentation</vt:lpstr>
      <vt:lpstr>PowerPoint Presentation</vt:lpstr>
      <vt:lpstr>Strengths</vt:lpstr>
      <vt:lpstr>TO BUILD OR TO BUY</vt:lpstr>
      <vt:lpstr>Three Approaches to Outsourced Family Office Pricing</vt:lpstr>
      <vt:lpstr>Key Metrics To Evaluate a Family Office</vt:lpstr>
      <vt:lpstr>Key Metrics To Evaluate a Family Office</vt:lpstr>
      <vt:lpstr>FAMILY OFFICE BEST PRACTICES</vt:lpstr>
      <vt:lpstr>Role of Family Education</vt:lpstr>
      <vt:lpstr>Closing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Office 101</dc:title>
  <dc:creator>Kirby Rosplock</dc:creator>
  <cp:lastModifiedBy>Kirby Rosplock</cp:lastModifiedBy>
  <cp:revision>13</cp:revision>
  <cp:lastPrinted>2023-06-18T02:37:37Z</cp:lastPrinted>
  <dcterms:created xsi:type="dcterms:W3CDTF">2023-05-10T16:34:58Z</dcterms:created>
  <dcterms:modified xsi:type="dcterms:W3CDTF">2023-07-05T20:24:53Z</dcterms:modified>
</cp:coreProperties>
</file>